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3"/>
  </p:sldIdLst>
  <p:sldSz cx="25199975" cy="46799500"/>
  <p:notesSz cx="9144000" cy="6858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68" userDrawn="1">
          <p15:clr>
            <a:srgbClr val="A4A3A4"/>
          </p15:clr>
        </p15:guide>
        <p15:guide id="2" pos="7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4780"/>
    <a:srgbClr val="E6E6E6"/>
    <a:srgbClr val="FFFF00"/>
    <a:srgbClr val="B8DFE3"/>
    <a:srgbClr val="DCDCDC"/>
    <a:srgbClr val="F0F0F0"/>
    <a:srgbClr val="0C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8" autoAdjust="0"/>
    <p:restoredTop sz="94660" autoAdjust="0"/>
  </p:normalViewPr>
  <p:slideViewPr>
    <p:cSldViewPr snapToGrid="0" showGuides="1">
      <p:cViewPr>
        <p:scale>
          <a:sx n="25" d="100"/>
          <a:sy n="25" d="100"/>
        </p:scale>
        <p:origin x="-1771" y="3571"/>
      </p:cViewPr>
      <p:guideLst>
        <p:guide orient="horz" pos="14268"/>
        <p:guide pos="77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5144799-3716-4B39-B312-6456AD6DC24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600">
                <a:latin typeface="微软雅黑" panose="020B0503020204020204" pitchFamily="34" charset="-122"/>
              </a:defRPr>
            </a:lvl1pPr>
          </a:lstStyle>
          <a:p>
            <a:fld id="{2888A66C-8AE3-4F98-8E75-8775C90D257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11A5B66-1678-411F-B8FF-CA1D918F0A6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48113" y="857250"/>
            <a:ext cx="12477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2C4AD0F2-37DD-4137-B19B-C58F423EE23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1FBCE6-BBEA-44D9-B827-CD962D6244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algn="ctr">
              <a:defRPr sz="1488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4599" y="24336001"/>
            <a:ext cx="22430805" cy="6489655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661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 algn="ctr">
              <a:buNone/>
              <a:defRPr sz="5510"/>
            </a:lvl2pPr>
            <a:lvl3pPr marL="2520315" indent="0" algn="ctr">
              <a:buNone/>
              <a:defRPr sz="4960"/>
            </a:lvl3pPr>
            <a:lvl4pPr marL="3780155" indent="0" algn="ctr">
              <a:buNone/>
              <a:defRPr sz="4410"/>
            </a:lvl4pPr>
            <a:lvl5pPr marL="5039995" indent="0" algn="ctr">
              <a:buNone/>
              <a:defRPr sz="4410"/>
            </a:lvl5pPr>
            <a:lvl6pPr marL="6299835" indent="0" algn="ctr">
              <a:buNone/>
              <a:defRPr sz="4410"/>
            </a:lvl6pPr>
            <a:lvl7pPr marL="7560310" indent="0" algn="ctr">
              <a:buNone/>
              <a:defRPr sz="4410"/>
            </a:lvl7pPr>
            <a:lvl8pPr marL="8820150" indent="0" algn="ctr">
              <a:buNone/>
              <a:defRPr sz="4410"/>
            </a:lvl8pPr>
            <a:lvl9pPr marL="10079990" indent="0" algn="ctr">
              <a:buNone/>
              <a:defRPr sz="441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0BE76EC-D3A8-483C-8BD3-E96AC7D352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84698" y="6500055"/>
            <a:ext cx="22430805" cy="3439370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96ECCE8-6802-40E2-AE68-574E5DBA9D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488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99A62AD-CAEA-428B-AB8B-ED8FD2FC3C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4599" y="8844095"/>
            <a:ext cx="22430805" cy="34402948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0AA3D5-F4BF-4B9C-9207-779800965E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698" y="25991334"/>
            <a:ext cx="22430805" cy="4264034"/>
          </a:xfrm>
        </p:spPr>
        <p:txBody>
          <a:bodyPr rIns="63500" anchor="t"/>
          <a:lstStyle>
            <a:lvl1pPr>
              <a:defRPr sz="992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87" y="30788334"/>
            <a:ext cx="22430805" cy="7356328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441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>
                <a:solidFill>
                  <a:schemeClr val="tx1">
                    <a:tint val="75000"/>
                  </a:schemeClr>
                </a:solidFill>
              </a:defRPr>
            </a:lvl2pPr>
            <a:lvl3pPr marL="252031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8015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3999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29983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03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015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5BDB62B-5AAB-47ED-996B-5BA5EEDA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84698" y="8844095"/>
            <a:ext cx="10920087" cy="34393702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95317" y="8844095"/>
            <a:ext cx="10920087" cy="34393702"/>
          </a:xfrm>
        </p:spPr>
        <p:txBody>
          <a:bodyPr>
            <a:noAutofit/>
          </a:bodyPr>
          <a:lstStyle>
            <a:lvl1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93BB12-44D8-46BF-9C5A-648882F22A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98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551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84687" y="12208693"/>
            <a:ext cx="10920000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88853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551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88853" y="12208693"/>
            <a:ext cx="10920087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E03CF5B-A260-481C-90DE-297F8E83A6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496E53-5E1B-4871-89AE-423D97A5CA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BE5B0CB-A67B-402C-B4E9-FA098F156E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84698" y="8844095"/>
            <a:ext cx="10920087" cy="34393702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5416" y="8844095"/>
            <a:ext cx="10920087" cy="34393702"/>
          </a:xfrm>
        </p:spPr>
        <p:txBody>
          <a:bodyPr/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B0F158F-46E6-4997-8A50-9113986821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849787" y="6500055"/>
            <a:ext cx="1965617" cy="36774694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66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84687" y="6500000"/>
            <a:ext cx="20313988" cy="3677469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531BE4C-F226-42AC-9508-4DADA6ACBE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1384300" y="2947988"/>
            <a:ext cx="22431375" cy="442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1384300" y="8843963"/>
            <a:ext cx="22431375" cy="3439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817688" y="43332400"/>
            <a:ext cx="55816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48FCA4-123B-488F-95F5-AAF6310859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8507413" y="43332400"/>
            <a:ext cx="81851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7797463" y="43332400"/>
            <a:ext cx="5580062" cy="2162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3300">
                <a:solidFill>
                  <a:srgbClr val="898989"/>
                </a:solidFill>
              </a:defRPr>
            </a:lvl1pPr>
          </a:lstStyle>
          <a:p>
            <a:fld id="{33B91405-F782-47AA-B4AB-3B6B49B7B8B2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519680" rtl="0" eaLnBrk="0" fontAlgn="base" hangingPunct="0">
        <a:spcBef>
          <a:spcPct val="0"/>
        </a:spcBef>
        <a:spcAft>
          <a:spcPct val="0"/>
        </a:spcAft>
        <a:defRPr sz="77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62865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188912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314960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441007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566928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6929755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9023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7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1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5984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2031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29983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6031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2015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9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1.xml"/><Relationship Id="rId2" Type="http://schemas.openxmlformats.org/officeDocument/2006/relationships/image" Target="../media/image1.jpeg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7"/>
          <p:cNvSpPr>
            <a:spLocks noChangeArrowheads="1"/>
          </p:cNvSpPr>
          <p:nvPr/>
        </p:nvSpPr>
        <p:spPr bwMode="auto">
          <a:xfrm>
            <a:off x="0" y="0"/>
            <a:ext cx="25205055" cy="4413250"/>
          </a:xfrm>
          <a:custGeom>
            <a:avLst/>
            <a:gdLst/>
            <a:ahLst/>
            <a:cxnLst>
              <a:cxn ang="0">
                <a:pos x="0" y="1991861"/>
              </a:cxn>
              <a:cxn ang="0">
                <a:pos x="10827493" y="1991861"/>
              </a:cxn>
              <a:cxn ang="0">
                <a:pos x="10827493" y="0"/>
              </a:cxn>
              <a:cxn ang="0">
                <a:pos x="0" y="0"/>
              </a:cxn>
              <a:cxn ang="0">
                <a:pos x="0" y="1991861"/>
              </a:cxn>
            </a:cxnLst>
            <a:rect l="0" t="0" r="r" b="b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object 8"/>
          <p:cNvSpPr txBox="1"/>
          <p:nvPr/>
        </p:nvSpPr>
        <p:spPr>
          <a:xfrm>
            <a:off x="635" y="960120"/>
            <a:ext cx="25205055" cy="2232025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buClrTx/>
              <a:buSzTx/>
              <a:buFontTx/>
            </a:pPr>
            <a:r>
              <a:rPr lang="zh-CN" altLang="en-US" sz="7200" spc="0" dirty="0">
                <a:solidFill>
                  <a:srgbClr val="CC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昆明铁路枢纽西客站建设项目地上历史文化遗产</a:t>
            </a:r>
            <a:endParaRPr lang="zh-CN" altLang="en-US" sz="7200" spc="0" dirty="0">
              <a:solidFill>
                <a:srgbClr val="CC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algn="ctr" defTabSz="914400">
              <a:buClrTx/>
              <a:buSzTx/>
              <a:buFontTx/>
            </a:pPr>
            <a:r>
              <a:rPr lang="zh-CN" altLang="en-US" sz="7200" spc="0" dirty="0">
                <a:solidFill>
                  <a:srgbClr val="CC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保护对象</a:t>
            </a:r>
            <a:r>
              <a:rPr lang="zh-CN" altLang="en-US" sz="7200" spc="0" dirty="0">
                <a:solidFill>
                  <a:srgbClr val="CC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调查评估情况公示</a:t>
            </a:r>
            <a:endParaRPr lang="zh-CN" altLang="en-US" sz="7200" spc="0" dirty="0">
              <a:solidFill>
                <a:srgbClr val="CC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100" name="object 7"/>
          <p:cNvSpPr>
            <a:spLocks noChangeArrowheads="1"/>
          </p:cNvSpPr>
          <p:nvPr/>
        </p:nvSpPr>
        <p:spPr bwMode="auto">
          <a:xfrm>
            <a:off x="-19050" y="44748450"/>
            <a:ext cx="25204738" cy="2043113"/>
          </a:xfrm>
          <a:custGeom>
            <a:avLst/>
            <a:gdLst/>
            <a:ahLst/>
            <a:cxnLst>
              <a:cxn ang="0">
                <a:pos x="0" y="1991861"/>
              </a:cxn>
              <a:cxn ang="0">
                <a:pos x="10827493" y="1991861"/>
              </a:cxn>
              <a:cxn ang="0">
                <a:pos x="10827493" y="0"/>
              </a:cxn>
              <a:cxn ang="0">
                <a:pos x="0" y="0"/>
              </a:cxn>
              <a:cxn ang="0">
                <a:pos x="0" y="1991861"/>
              </a:cxn>
            </a:cxnLst>
            <a:rect l="0" t="0" r="r" b="b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1975" y="4498975"/>
          <a:ext cx="23785830" cy="859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530"/>
                <a:gridCol w="21069300"/>
              </a:tblGrid>
              <a:tr h="1005840"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组织单位：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eaLnBrk="1" fontAlgn="base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昆明市城市综合交通枢纽有限责任公司</a:t>
                      </a:r>
                      <a:endParaRPr lang="zh-CN" altLang="en-US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公示途径：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eaLnBrk="1" fontAlgn="base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项目现场、政府官网、媒体</a:t>
                      </a:r>
                      <a:endParaRPr lang="zh-CN" altLang="en-US" sz="40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T>
                      <a:noFill/>
                    </a:lnT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公示时间：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10工作日，202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21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日—202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11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日</a:t>
                      </a:r>
                      <a:r>
                        <a:rPr lang="zh-CN" altLang="en-US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（不少于</a:t>
                      </a:r>
                      <a:r>
                        <a:rPr lang="en-US" altLang="zh-CN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个工作日）</a:t>
                      </a:r>
                      <a:endParaRPr lang="zh-CN" altLang="en-US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noFill/>
                  </a:tcPr>
                </a:tc>
              </a:tr>
              <a:tr h="5577840"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意见反馈：</a:t>
                      </a:r>
                      <a:endParaRPr lang="zh-CN" altLang="en-US" sz="4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若对本公示有异议或有其它历史文化遗产线索的，请在公示期内将书面意见提交至</a:t>
                      </a:r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昆明市城市综合交通枢纽有限责任公司</a:t>
                      </a:r>
                      <a:r>
                        <a:rPr lang="zh-CN" altLang="en-US" sz="4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，提交方式如下： </a:t>
                      </a:r>
                      <a:endParaRPr lang="zh-CN" altLang="en-US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1、现场提交地址：昆明市盘龙区青云街道诚信路领东国际17A</a:t>
                      </a:r>
                      <a:endParaRPr lang="zh-CN" altLang="en-US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2、邮箱：</a:t>
                      </a:r>
                      <a:r>
                        <a:rPr lang="zh-CN" altLang="en-US" sz="4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460939775</a:t>
                      </a:r>
                      <a:r>
                        <a:rPr lang="zh-CN" altLang="en-US" sz="4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@qq.com</a:t>
                      </a:r>
                      <a:endParaRPr lang="zh-CN" altLang="en-US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公示单位：昆明市城市综合交通枢纽有限责任公司  </a:t>
                      </a:r>
                      <a:r>
                        <a:rPr lang="zh-CN" altLang="en-US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联系电话：</a:t>
                      </a:r>
                      <a:r>
                        <a:rPr lang="en-US" altLang="zh-CN" sz="4000">
                          <a:solidFill>
                            <a:schemeClr val="tx1"/>
                          </a:solidFill>
                        </a:rPr>
                        <a:t>15925125907</a:t>
                      </a:r>
                      <a:endParaRPr lang="en-US" altLang="zh-CN" sz="4000">
                        <a:solidFill>
                          <a:schemeClr val="tx1"/>
                        </a:solidFill>
                      </a:endParaRPr>
                    </a:p>
                    <a:p>
                      <a:pPr marL="0" lvl="0" algn="l" eaLnBrk="1" fontAlgn="base" hangingPunct="1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监督单位：昆明市西山区文物局  </a:t>
                      </a:r>
                      <a:r>
                        <a:rPr lang="zh-CN" altLang="en-US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联系电话：</a:t>
                      </a:r>
                      <a:r>
                        <a:rPr lang="en-US" altLang="zh-CN" sz="4000" dirty="0">
                          <a:solidFill>
                            <a:schemeClr val="tx1"/>
                          </a:solidFill>
                          <a:sym typeface="微软雅黑" panose="020B0503020204020204" pitchFamily="34" charset="-122"/>
                        </a:rPr>
                        <a:t>0871-</a:t>
                      </a:r>
                      <a:r>
                        <a:rPr lang="en-US" altLang="zh-CN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68106361</a:t>
                      </a:r>
                      <a:endParaRPr lang="en-US" altLang="zh-CN" sz="4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noFill/>
                  </a:tcPr>
                </a:tc>
              </a:tr>
            </a:tbl>
          </a:graphicData>
        </a:graphic>
      </p:graphicFrame>
      <p:sp>
        <p:nvSpPr>
          <p:cNvPr id="4" name="object 8"/>
          <p:cNvSpPr txBox="1"/>
          <p:nvPr/>
        </p:nvSpPr>
        <p:spPr>
          <a:xfrm>
            <a:off x="281940" y="45051345"/>
            <a:ext cx="24517350" cy="3709670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6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昆明市城市综合交通枢纽有限责任公司</a:t>
            </a:r>
            <a:endParaRPr lang="zh-CN" altLang="en-US" sz="6000" b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endParaRPr lang="zh-CN" altLang="en-US" sz="6000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endParaRPr lang="zh-CN" altLang="en-US" sz="6000" b="1" spc="-90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040" y="14014450"/>
            <a:ext cx="22259925" cy="274535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124" name="文本框 6"/>
          <p:cNvSpPr txBox="1">
            <a:spLocks noChangeArrowheads="1"/>
          </p:cNvSpPr>
          <p:nvPr/>
        </p:nvSpPr>
        <p:spPr bwMode="auto">
          <a:xfrm>
            <a:off x="41910" y="13094335"/>
            <a:ext cx="2514409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ym typeface="+mn-ea"/>
              </a:rPr>
              <a:t>昆明</a:t>
            </a:r>
            <a:r>
              <a:rPr lang="zh-CN" altLang="en-US" sz="5400" b="1" dirty="0"/>
              <a:t>铁路枢纽西客站建设项目</a:t>
            </a:r>
            <a:r>
              <a:rPr lang="en-US" altLang="zh-CN" sz="5400" b="1" dirty="0">
                <a:solidFill>
                  <a:srgbClr val="000000"/>
                </a:solidFill>
                <a:sym typeface="Arial" panose="020B0604020202020204" pitchFamily="34" charset="0"/>
              </a:rPr>
              <a:t>历史文化遗产</a:t>
            </a:r>
            <a:r>
              <a:rPr lang="zh-CN" altLang="en-US" sz="5400" b="1" dirty="0">
                <a:solidFill>
                  <a:srgbClr val="000000"/>
                </a:solidFill>
                <a:sym typeface="Arial" panose="020B0604020202020204" pitchFamily="34" charset="0"/>
              </a:rPr>
              <a:t>保护对象布点区位图</a:t>
            </a:r>
            <a:endParaRPr lang="en-US" altLang="zh-CN" sz="5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741805" y="37078285"/>
            <a:ext cx="21474430" cy="3305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项目位于昆明市西山区碧鸡路与春雨路之间，北临石咀片区，南临碧鸡博览公园，西临春雨路，东临碧鸡路。</a:t>
            </a:r>
            <a:r>
              <a:rPr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本次项目拟评估对象主要针对新增规划总用地范围，原规划总用地范围内文化遗产调查评估报告于2022年5月通过方案评审，原规划总用地面积约1428亩，新增规划总用地面积约106亩。</a:t>
            </a:r>
            <a:endParaRPr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4580" y="41802685"/>
            <a:ext cx="14605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经现场调查，新增项目范围内暂未发现历史文化遗产线索。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卫星图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05" y="14401165"/>
            <a:ext cx="21743035" cy="21715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ABLE_BEAUTIFY" val="smartTable{cdbbf5a0-4fcf-49a9-a95c-f87ebd924813}"/>
  <p:tag name="TABLE_ENDDRAG_ORIGIN_RECT" val="1872*644"/>
  <p:tag name="TABLE_ENDDRAG_RECT" val="39*440*1872*645"/>
</p:tagLst>
</file>

<file path=ppt/tags/tag4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2.xml><?xml version="1.0" encoding="utf-8"?>
<p:tagLst xmlns:p="http://schemas.openxmlformats.org/presentationml/2006/main">
  <p:tag name="commondata" val="eyJoZGlkIjoiMWQxMGU1YmUyMzE5ODNmMjEyN2E0YmE1MjNkOTk5YzY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演示</Application>
  <PresentationFormat>自定义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微软雅黑</vt:lpstr>
      <vt:lpstr>Arial Unicode MS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昆明市西山区自然资源局</dc:title>
  <dc:creator>Administrator</dc:creator>
  <cp:lastModifiedBy>WPS_1646981917</cp:lastModifiedBy>
  <cp:revision>320</cp:revision>
  <dcterms:created xsi:type="dcterms:W3CDTF">2019-06-19T02:08:00Z</dcterms:created>
  <dcterms:modified xsi:type="dcterms:W3CDTF">2024-10-21T02:35:04Z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94A7A3C7AAA04CD8AE715C1B82D29A35_13</vt:lpwstr>
  </property>
</Properties>
</file>