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1" r:id="rId3"/>
    <p:sldId id="272" r:id="rId4"/>
  </p:sldIdLst>
  <p:sldSz cx="42808525" cy="29306520"/>
  <p:notesSz cx="9926320" cy="6797675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4D4D4D"/>
    <a:srgbClr val="969696"/>
    <a:srgbClr val="000000"/>
    <a:srgbClr val="FF7C80"/>
    <a:srgbClr val="FF5050"/>
    <a:srgbClr val="FF00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26" d="100"/>
          <a:sy n="26" d="100"/>
        </p:scale>
        <p:origin x="1422" y="126"/>
      </p:cViewPr>
      <p:guideLst>
        <p:guide orient="horz" pos="9271"/>
        <p:guide pos="149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6" tIns="45949" rIns="91896" bIns="45949" numCol="1" anchor="t" anchorCtr="0" compatLnSpc="1"/>
          <a:lstStyle>
            <a:lvl1pPr defTabSz="918210" eaLnBrk="1" hangingPunct="1">
              <a:buFont typeface="Arial" panose="020B0604020202020204" pitchFamily="34" charset="0"/>
              <a:buNone/>
              <a:defRPr sz="1200" b="0" noProof="1"/>
            </a:lvl1pPr>
          </a:lstStyle>
          <a:p>
            <a:pPr marL="0" marR="0" lvl="0" indent="0" algn="l" defTabSz="9182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1338" y="0"/>
            <a:ext cx="4303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6" tIns="45949" rIns="91896" bIns="45949" numCol="1" anchor="t" anchorCtr="0" compatLnSpc="1"/>
          <a:lstStyle>
            <a:lvl1pPr algn="r" defTabSz="918210" eaLnBrk="1" hangingPunct="1">
              <a:buFont typeface="Arial" panose="020B0604020202020204" pitchFamily="34" charset="0"/>
              <a:buNone/>
              <a:defRPr sz="1200" b="0" noProof="1"/>
            </a:lvl1pPr>
          </a:lstStyle>
          <a:p>
            <a:pPr marL="0" marR="0" lvl="0" indent="0" algn="r" defTabSz="9182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Rectangle 4"/>
          <p:cNvSpPr>
            <a:spLocks noGrp="1" noRot="1" noChangeAspect="1"/>
          </p:cNvSpPr>
          <p:nvPr>
            <p:ph type="sldImg"/>
          </p:nvPr>
        </p:nvSpPr>
        <p:spPr>
          <a:xfrm>
            <a:off x="3103563" y="509588"/>
            <a:ext cx="3722687" cy="2547937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/>
          </p:nvPr>
        </p:nvSpPr>
        <p:spPr bwMode="auto">
          <a:xfrm>
            <a:off x="993775" y="3225800"/>
            <a:ext cx="7939088" cy="306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6" tIns="45949" rIns="91896" bIns="45949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7950"/>
            <a:ext cx="4302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6" tIns="45949" rIns="91896" bIns="45949" numCol="1" anchor="b" anchorCtr="0" compatLnSpc="1"/>
          <a:lstStyle>
            <a:lvl1pPr defTabSz="918210" eaLnBrk="1" hangingPunct="1">
              <a:buFont typeface="Arial" panose="020B0604020202020204" pitchFamily="34" charset="0"/>
              <a:buNone/>
              <a:defRPr sz="1200" b="0" noProof="1"/>
            </a:lvl1pPr>
          </a:lstStyle>
          <a:p>
            <a:pPr marL="0" marR="0" lvl="0" indent="0" algn="l" defTabSz="9182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1338" y="6457950"/>
            <a:ext cx="43037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6" tIns="45949" rIns="91896" bIns="45949" numCol="1" anchor="b" anchorCtr="0" compatLnSpc="1"/>
          <a:lstStyle>
            <a:lvl1pPr algn="r" defTabSz="917575" eaLnBrk="1" hangingPunct="1">
              <a:buFont typeface="Arial" panose="020B0604020202020204" pitchFamily="34" charset="0"/>
              <a:buNone/>
              <a:defRPr sz="1200" b="0"/>
            </a:lvl1pPr>
          </a:lstStyle>
          <a:p>
            <a:pPr marL="0" marR="0" lvl="0" indent="0" algn="r" defTabSz="9175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D61B2C6-8ABF-4652-B0C8-F9620E26F61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351463" y="4795838"/>
            <a:ext cx="32105600" cy="102028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351463" y="15392400"/>
            <a:ext cx="32105600" cy="70754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21000" y="7305675"/>
            <a:ext cx="36922075" cy="121920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21000" y="19611975"/>
            <a:ext cx="36922075" cy="6411913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143125" y="6838950"/>
            <a:ext cx="19186525" cy="193405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1482050" y="6838950"/>
            <a:ext cx="19186525" cy="193405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47988" y="1560513"/>
            <a:ext cx="36923662" cy="56642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47988" y="7185025"/>
            <a:ext cx="18110200" cy="3519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947988" y="10704513"/>
            <a:ext cx="18110200" cy="15746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1672550" y="7185025"/>
            <a:ext cx="18199100" cy="3519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1672550" y="10704513"/>
            <a:ext cx="18199100" cy="15746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47988" y="1954213"/>
            <a:ext cx="13808075" cy="68373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199100" y="4219575"/>
            <a:ext cx="21672550" cy="208264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947988" y="8791575"/>
            <a:ext cx="13808075" cy="162893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47988" y="1954213"/>
            <a:ext cx="13808075" cy="68373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8199100" y="4219575"/>
            <a:ext cx="21672550" cy="20826413"/>
          </a:xfrm>
        </p:spPr>
        <p:txBody>
          <a:bodyPr vert="horz" wrap="square" lIns="184707" tIns="92353" rIns="184707" bIns="92353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184658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947988" y="8791575"/>
            <a:ext cx="13808075" cy="162893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1037213" y="1174750"/>
            <a:ext cx="9631362" cy="250047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143125" y="1174750"/>
            <a:ext cx="28741688" cy="250047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2143125" y="1174750"/>
            <a:ext cx="38525450" cy="4883150"/>
          </a:xfrm>
          <a:prstGeom prst="rect">
            <a:avLst/>
          </a:prstGeom>
          <a:noFill/>
          <a:ln w="9525">
            <a:noFill/>
          </a:ln>
        </p:spPr>
        <p:txBody>
          <a:bodyPr lIns="184707" tIns="92353" rIns="184707" bIns="92353"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2143125" y="6838950"/>
            <a:ext cx="38525450" cy="19340513"/>
          </a:xfrm>
          <a:prstGeom prst="rect">
            <a:avLst/>
          </a:prstGeom>
          <a:noFill/>
          <a:ln w="9525">
            <a:noFill/>
          </a:ln>
        </p:spPr>
        <p:txBody>
          <a:bodyPr lIns="184707" tIns="92353" rIns="184707" bIns="92353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43125" y="26689050"/>
            <a:ext cx="999331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4707" tIns="92353" rIns="184707" bIns="92353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2800" b="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628813" y="26689050"/>
            <a:ext cx="135509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4707" tIns="92353" rIns="184707" bIns="92353" numCol="1" anchor="t" anchorCtr="0" compatLnSpc="1"/>
          <a:lstStyle>
            <a:lvl1pPr algn="ctr" eaLnBrk="1" hangingPunct="1">
              <a:buFont typeface="Arial" panose="020B0604020202020204" pitchFamily="34" charset="0"/>
              <a:buNone/>
              <a:defRPr sz="2800" b="0" noProof="1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672088" y="26689050"/>
            <a:ext cx="9996488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4707" tIns="92353" rIns="184707" bIns="92353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 sz="2800" b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1846580" rtl="0" eaLnBrk="0" fontAlgn="base" hangingPunct="0">
        <a:spcBef>
          <a:spcPct val="0"/>
        </a:spcBef>
        <a:spcAft>
          <a:spcPct val="0"/>
        </a:spcAft>
        <a:defRPr sz="89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694055" indent="-694055" algn="l" defTabSz="1846580" rtl="0" eaLnBrk="0" fontAlgn="base" hangingPunct="0">
        <a:spcBef>
          <a:spcPct val="20000"/>
        </a:spcBef>
        <a:spcAft>
          <a:spcPct val="0"/>
        </a:spcAft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500505" indent="-576580" algn="l" defTabSz="1846580" rtl="0" eaLnBrk="0" fontAlgn="base" hangingPunct="0">
        <a:spcBef>
          <a:spcPct val="20000"/>
        </a:spcBef>
        <a:spcAft>
          <a:spcPct val="0"/>
        </a:spcAft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308225" indent="-462280" algn="l" defTabSz="1846580" rtl="0" eaLnBrk="0" fontAlgn="base" hangingPunct="0">
        <a:spcBef>
          <a:spcPct val="20000"/>
        </a:spcBef>
        <a:spcAft>
          <a:spcPct val="0"/>
        </a:spcAft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3pPr>
      <a:lvl4pPr marL="3232150" indent="-462280" algn="l" defTabSz="1846580" rtl="0" eaLnBrk="0" fontAlgn="base" hangingPunct="0">
        <a:spcBef>
          <a:spcPct val="20000"/>
        </a:spcBef>
        <a:spcAft>
          <a:spcPct val="0"/>
        </a:spcAft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56075" indent="-462280" algn="l" defTabSz="1846580" rtl="0" eaLnBrk="0" fontAlgn="base" hangingPunct="0">
        <a:spcBef>
          <a:spcPct val="20000"/>
        </a:spcBef>
        <a:spcAft>
          <a:spcPct val="0"/>
        </a:spcAft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3.emf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3"/>
          <p:cNvSpPr txBox="1"/>
          <p:nvPr/>
        </p:nvSpPr>
        <p:spPr>
          <a:xfrm>
            <a:off x="0" y="552450"/>
            <a:ext cx="42808525" cy="1541780"/>
          </a:xfrm>
          <a:prstGeom prst="rect">
            <a:avLst/>
          </a:prstGeom>
          <a:noFill/>
          <a:ln w="9525">
            <a:noFill/>
          </a:ln>
        </p:spPr>
        <p:txBody>
          <a:bodyPr lIns="80479" tIns="40239" rIns="80479" bIns="40239">
            <a:spAutoFit/>
          </a:bodyPr>
          <a:lstStyle/>
          <a:p>
            <a:pPr algn="ctr" eaLnBrk="1" hangingPunct="1"/>
            <a:r>
              <a:rPr lang="zh-CN" altLang="en-US" sz="9500" dirty="0">
                <a:solidFill>
                  <a:srgbClr val="CCFF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昆明市西山区自然资源局建设工程规划许可证批前公示</a:t>
            </a:r>
            <a:endParaRPr lang="en-US" altLang="zh-CN" sz="6600" dirty="0">
              <a:solidFill>
                <a:srgbClr val="CCFFF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078" name="Text Box 66"/>
          <p:cNvSpPr txBox="1"/>
          <p:nvPr/>
        </p:nvSpPr>
        <p:spPr>
          <a:xfrm>
            <a:off x="33718500" y="27759025"/>
            <a:ext cx="9123363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6000" dirty="0">
                <a:solidFill>
                  <a:srgbClr val="66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昆明市西山区自然资源局</a:t>
            </a:r>
            <a:endParaRPr lang="en-US" altLang="zh-CN" sz="6000" dirty="0">
              <a:solidFill>
                <a:srgbClr val="66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81" name="TextBox 81"/>
          <p:cNvSpPr txBox="1"/>
          <p:nvPr/>
        </p:nvSpPr>
        <p:spPr>
          <a:xfrm>
            <a:off x="478790" y="4661535"/>
            <a:ext cx="4670425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6000" dirty="0">
                <a:latin typeface="Arial" panose="020B0604020202020204" pitchFamily="34" charset="0"/>
                <a:ea typeface="黑体" panose="02010609060101010101" pitchFamily="49" charset="-122"/>
              </a:rPr>
              <a:t>   项目</a:t>
            </a:r>
            <a:r>
              <a:rPr lang="zh-CN" sz="6000" dirty="0">
                <a:latin typeface="黑体" panose="02010609060101010101" pitchFamily="49" charset="-122"/>
                <a:ea typeface="黑体" panose="02010609060101010101" pitchFamily="49" charset="-122"/>
              </a:rPr>
              <a:t>简介</a:t>
            </a:r>
            <a:endParaRPr lang="zh-CN" altLang="en-US" sz="60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082" name="TextBox 81"/>
          <p:cNvSpPr txBox="1"/>
          <p:nvPr/>
        </p:nvSpPr>
        <p:spPr>
          <a:xfrm>
            <a:off x="1668145" y="3140075"/>
            <a:ext cx="1924494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西山</a:t>
            </a:r>
            <a:r>
              <a:rPr lang="en-US" altLang="zh-CN" sz="6000" dirty="0" smtClean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270</a:t>
            </a:r>
            <a:r>
              <a:rPr lang="zh-CN" altLang="en-US" sz="6000" dirty="0" smtClean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r>
              <a:rPr lang="zh-CN" altLang="en-US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路（</a:t>
            </a:r>
            <a:r>
              <a:rPr lang="en-US" altLang="zh-CN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197</a:t>
            </a:r>
            <a:r>
              <a:rPr lang="zh-CN" altLang="en-US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号路</a:t>
            </a:r>
            <a:r>
              <a:rPr lang="en-US" altLang="zh-CN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-</a:t>
            </a:r>
            <a:r>
              <a:rPr lang="zh-CN" altLang="en-US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碧鸡路辅道）新建工程区位图</a:t>
            </a:r>
            <a:endParaRPr lang="zh-CN" altLang="en-US" sz="6000" dirty="0"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085" name="TextBox 1"/>
          <p:cNvSpPr txBox="1"/>
          <p:nvPr/>
        </p:nvSpPr>
        <p:spPr>
          <a:xfrm>
            <a:off x="694055" y="5396230"/>
            <a:ext cx="21193125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6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   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本项目位于西山45号片区。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西山</a:t>
            </a:r>
            <a:r>
              <a:rPr lang="en-US" altLang="zh-CN" sz="5000" b="0" dirty="0" smtClean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270</a:t>
            </a:r>
            <a:r>
              <a:rPr lang="zh-CN" altLang="en-US" sz="5000" b="0" dirty="0" smtClean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路（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197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号路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-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碧鸡路辅道）</a:t>
            </a:r>
            <a:r>
              <a:rPr 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道路等级为城市支路，</a:t>
            </a:r>
            <a:r>
              <a:rPr lang="zh-CN" sz="5000" b="0" dirty="0" smtClean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呈东西走</a:t>
            </a:r>
            <a:r>
              <a:rPr 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向，西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起于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197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号路，止于碧鸡路辅路，道路</a:t>
            </a:r>
            <a:r>
              <a:rPr lang="zh-CN" altLang="en-US" sz="5000" b="0" dirty="0" smtClean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长</a:t>
            </a:r>
            <a:r>
              <a:rPr lang="en-US" altLang="zh-CN" sz="5000" b="0" dirty="0" smtClean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353.297</a:t>
            </a:r>
            <a:r>
              <a:rPr lang="zh-CN" altLang="en-US" sz="5000" b="0" dirty="0" smtClean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米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，红线宽度为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20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米。</a:t>
            </a:r>
            <a:endParaRPr lang="zh-CN" altLang="en-US" sz="5000" b="0" dirty="0"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4690" y="2844800"/>
            <a:ext cx="41447085" cy="24164290"/>
          </a:xfrm>
          <a:prstGeom prst="rect">
            <a:avLst/>
          </a:prstGeom>
          <a:noFill/>
          <a:ln w="12700" cmpd="sng">
            <a:solidFill>
              <a:srgbClr val="000000"/>
            </a:solidFill>
            <a:prstDash val="solid"/>
            <a:miter lim="800000"/>
          </a:ln>
        </p:spPr>
        <p:txBody>
          <a:bodyPr/>
          <a:lstStyle/>
          <a:p>
            <a:endParaRPr lang="zh-CN" altLang="en-US">
              <a:ea typeface="黑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52145" y="22781260"/>
            <a:ext cx="41462960" cy="0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solid"/>
            <a:round/>
          </a:ln>
        </p:spPr>
      </p:cxnSp>
      <p:sp>
        <p:nvSpPr>
          <p:cNvPr id="24" name="TextBox 81"/>
          <p:cNvSpPr txBox="1"/>
          <p:nvPr/>
        </p:nvSpPr>
        <p:spPr>
          <a:xfrm>
            <a:off x="29215715" y="3216910"/>
            <a:ext cx="5715635" cy="8604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5000" dirty="0">
                <a:latin typeface="Arial" panose="020B0604020202020204" pitchFamily="34" charset="0"/>
                <a:ea typeface="黑体" panose="02010609060101010101" pitchFamily="49" charset="-122"/>
              </a:rPr>
              <a:t>道路标准横断面图</a:t>
            </a:r>
            <a:endParaRPr lang="zh-CN" altLang="en-US" sz="50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1849080" y="2844800"/>
            <a:ext cx="0" cy="19961225"/>
          </a:xfrm>
          <a:prstGeom prst="line">
            <a:avLst/>
          </a:prstGeom>
          <a:noFill/>
          <a:ln w="12700" cmpd="sng">
            <a:solidFill>
              <a:schemeClr val="tx1"/>
            </a:solidFill>
            <a:prstDash val="solid"/>
            <a:round/>
          </a:ln>
        </p:spPr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251" y="10114915"/>
            <a:ext cx="15207021" cy="12382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0048" y="4782074"/>
            <a:ext cx="19853634" cy="16927835"/>
          </a:xfrm>
          <a:prstGeom prst="rect">
            <a:avLst/>
          </a:prstGeom>
        </p:spPr>
      </p:pic>
      <p:sp>
        <p:nvSpPr>
          <p:cNvPr id="9" name="TextBox 81"/>
          <p:cNvSpPr txBox="1"/>
          <p:nvPr>
            <p:custDataLst>
              <p:tags r:id="rId3"/>
            </p:custDataLst>
          </p:nvPr>
        </p:nvSpPr>
        <p:spPr>
          <a:xfrm>
            <a:off x="858520" y="22888575"/>
            <a:ext cx="1808988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latinLnBrk="0" hangingPunct="1"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主要规划申报指标如下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道路等级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城市支路，道路红线宽度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:20m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，道路长度</a:t>
            </a:r>
            <a:r>
              <a:rPr lang="zh-CN" altLang="en-US" sz="3200" b="0" dirty="0" smtClean="0">
                <a:latin typeface="黑体" panose="02010609060101010101" pitchFamily="49" charset="-122"/>
                <a:sym typeface="+mn-ea"/>
              </a:rPr>
              <a:t>：</a:t>
            </a:r>
            <a:r>
              <a:rPr lang="en-US" altLang="zh-CN" sz="3200" b="0" dirty="0" smtClean="0">
                <a:latin typeface="黑体" panose="02010609060101010101" pitchFamily="49" charset="-122"/>
                <a:sym typeface="+mn-ea"/>
              </a:rPr>
              <a:t>353.297m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，道路面积</a:t>
            </a:r>
            <a:r>
              <a:rPr lang="en-US" altLang="zh-CN" sz="3200" b="0" dirty="0" smtClean="0">
                <a:latin typeface="黑体" panose="02010609060101010101" pitchFamily="49" charset="-122"/>
                <a:sym typeface="+mn-ea"/>
              </a:rPr>
              <a:t>:8540.09m²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，绿地率：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15%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建设内容包括：道路工程、排水工程、交通工程、照明工程、绿化工程及电力、燃气、给水等综合管网附属设施工程</a:t>
            </a:r>
            <a:endParaRPr lang="zh-CN" altLang="en-US" sz="32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1" name="Text Box 515"/>
          <p:cNvSpPr/>
          <p:nvPr>
            <p:custDataLst>
              <p:tags r:id="rId4"/>
            </p:custDataLst>
          </p:nvPr>
        </p:nvSpPr>
        <p:spPr>
          <a:xfrm>
            <a:off x="19242405" y="22870795"/>
            <a:ext cx="22827615" cy="4213225"/>
          </a:xfrm>
          <a:prstGeom prst="rect">
            <a:avLst/>
          </a:prstGeom>
          <a:noFill/>
          <a:ln w="9525">
            <a:noFill/>
          </a:ln>
        </p:spPr>
        <p:txBody>
          <a:bodyPr wrap="square" lIns="80479" tIns="40239" rIns="80479" bIns="40239">
            <a:noAutofit/>
          </a:bodyPr>
          <a:p>
            <a:pPr>
              <a:lnSpc>
                <a:spcPct val="150000"/>
              </a:lnSpc>
              <a:buClr>
                <a:srgbClr val="FFCC00"/>
              </a:buClr>
            </a:pP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项目性质: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市政道路                                          </a:t>
            </a: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申报类别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建设工程规划许可证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申报单位:昆明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市西山区住房和城乡建设局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                      公示时间: XXXX年XX月XX日至XXXX年XX月XX日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公示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途径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昆明城市规划展览馆、昆明市自然资源和规划局官网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、“昆明自然资源和规划”新浪微博、“昆明空间规划”微信公众号。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备注：本公示的详细内容可向昆明市西山区自然资源局查询。对本公示项目有异议者，请于公示期内致电63194144。</a:t>
            </a:r>
            <a:r>
              <a:rPr lang="zh-CN" altLang="en-US" sz="3200" b="0" dirty="0">
                <a:sym typeface="+mn-ea"/>
              </a:rPr>
              <a:t> </a:t>
            </a:r>
            <a:endParaRPr lang="zh-CN" altLang="en-US" sz="3200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>
            <p:custDataLst>
              <p:tags r:id="rId5"/>
            </p:custDataLst>
          </p:nvPr>
        </p:nvCxnSpPr>
        <p:spPr>
          <a:xfrm flipH="1">
            <a:off x="18947765" y="22790150"/>
            <a:ext cx="8255" cy="4239260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solid"/>
            <a:round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l="2827" t="4546" b="17984"/>
          <a:stretch>
            <a:fillRect/>
          </a:stretch>
        </p:blipFill>
        <p:spPr>
          <a:xfrm>
            <a:off x="1221105" y="4077335"/>
            <a:ext cx="40799385" cy="968946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/>
          <a:srcRect t="2597"/>
          <a:stretch>
            <a:fillRect/>
          </a:stretch>
        </p:blipFill>
        <p:spPr>
          <a:xfrm>
            <a:off x="1580197" y="13834061"/>
            <a:ext cx="40156072" cy="9099933"/>
          </a:xfrm>
          <a:prstGeom prst="rect">
            <a:avLst/>
          </a:prstGeom>
        </p:spPr>
      </p:pic>
      <p:sp>
        <p:nvSpPr>
          <p:cNvPr id="3077" name="Text Box 3"/>
          <p:cNvSpPr txBox="1"/>
          <p:nvPr/>
        </p:nvSpPr>
        <p:spPr>
          <a:xfrm>
            <a:off x="0" y="552450"/>
            <a:ext cx="42808525" cy="1541780"/>
          </a:xfrm>
          <a:prstGeom prst="rect">
            <a:avLst/>
          </a:prstGeom>
          <a:noFill/>
          <a:ln w="9525">
            <a:noFill/>
          </a:ln>
        </p:spPr>
        <p:txBody>
          <a:bodyPr lIns="80479" tIns="40239" rIns="80479" bIns="40239">
            <a:spAutoFit/>
          </a:bodyPr>
          <a:lstStyle/>
          <a:p>
            <a:pPr algn="ctr" eaLnBrk="1" hangingPunct="1"/>
            <a:r>
              <a:rPr lang="zh-CN" altLang="en-US" sz="9500" dirty="0">
                <a:solidFill>
                  <a:srgbClr val="CCFF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昆明市西山区自然资源局建设工程规划许可证批前公示</a:t>
            </a:r>
            <a:endParaRPr lang="en-US" altLang="zh-CN" sz="6600" dirty="0">
              <a:solidFill>
                <a:srgbClr val="CCFFF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078" name="Text Box 66"/>
          <p:cNvSpPr txBox="1"/>
          <p:nvPr/>
        </p:nvSpPr>
        <p:spPr>
          <a:xfrm>
            <a:off x="33718500" y="27759025"/>
            <a:ext cx="9123363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6000" dirty="0">
                <a:solidFill>
                  <a:srgbClr val="66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昆明市西山区自然资源局</a:t>
            </a:r>
            <a:endParaRPr lang="en-US" altLang="zh-CN" sz="6000" dirty="0">
              <a:solidFill>
                <a:srgbClr val="66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81" name="TextBox 81"/>
          <p:cNvSpPr txBox="1"/>
          <p:nvPr/>
        </p:nvSpPr>
        <p:spPr>
          <a:xfrm>
            <a:off x="18477865" y="3065114"/>
            <a:ext cx="738759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6000" dirty="0">
                <a:latin typeface="Arial" panose="020B0604020202020204" pitchFamily="34" charset="0"/>
                <a:ea typeface="黑体" panose="02010609060101010101" pitchFamily="49" charset="-122"/>
              </a:rPr>
              <a:t>道路总平面设计图</a:t>
            </a:r>
            <a:endParaRPr lang="zh-CN" altLang="en-US" sz="60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4690" y="2844800"/>
            <a:ext cx="41447085" cy="24164290"/>
          </a:xfrm>
          <a:prstGeom prst="rect">
            <a:avLst/>
          </a:prstGeom>
          <a:noFill/>
          <a:ln w="12700" cmpd="sng">
            <a:solidFill>
              <a:srgbClr val="000000"/>
            </a:solidFill>
            <a:prstDash val="solid"/>
            <a:miter lim="800000"/>
          </a:ln>
        </p:spPr>
        <p:txBody>
          <a:bodyPr/>
          <a:lstStyle/>
          <a:p>
            <a:endParaRPr lang="zh-CN" altLang="en-US">
              <a:ea typeface="黑体" panose="02010609060101010101" pitchFamily="49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18947765" y="23053040"/>
            <a:ext cx="0" cy="3976370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solid"/>
            <a:round/>
          </a:ln>
        </p:spPr>
      </p:cxnSp>
      <p:cxnSp>
        <p:nvCxnSpPr>
          <p:cNvPr id="5" name="直接连接符 4"/>
          <p:cNvCxnSpPr/>
          <p:nvPr/>
        </p:nvCxnSpPr>
        <p:spPr>
          <a:xfrm>
            <a:off x="652145" y="23068280"/>
            <a:ext cx="41462960" cy="0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solid"/>
            <a:round/>
          </a:ln>
        </p:spPr>
      </p:cxnSp>
      <p:sp>
        <p:nvSpPr>
          <p:cNvPr id="13" name="TextBox 81"/>
          <p:cNvSpPr txBox="1"/>
          <p:nvPr/>
        </p:nvSpPr>
        <p:spPr>
          <a:xfrm>
            <a:off x="18477865" y="12672449"/>
            <a:ext cx="687324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6000" dirty="0">
                <a:latin typeface="Arial" panose="020B0604020202020204" pitchFamily="34" charset="0"/>
                <a:ea typeface="黑体" panose="02010609060101010101" pitchFamily="49" charset="-122"/>
              </a:rPr>
              <a:t>道路纵断面设计图</a:t>
            </a:r>
            <a:endParaRPr lang="zh-CN" altLang="en-US" sz="60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570940" y="3710940"/>
            <a:ext cx="8171180" cy="1557020"/>
            <a:chOff x="41843" y="6175"/>
            <a:chExt cx="12868" cy="2452"/>
          </a:xfrm>
        </p:grpSpPr>
        <p:sp>
          <p:nvSpPr>
            <p:cNvPr id="24" name="Text Box 515"/>
            <p:cNvSpPr txBox="1">
              <a:spLocks noChangeArrowheads="1"/>
            </p:cNvSpPr>
            <p:nvPr/>
          </p:nvSpPr>
          <p:spPr bwMode="auto">
            <a:xfrm>
              <a:off x="41843" y="6175"/>
              <a:ext cx="12868" cy="245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80479" tIns="40239" rIns="80479" bIns="40239">
              <a:spAutoFit/>
            </a:bodyPr>
            <a:lstStyle>
              <a:defPPr>
                <a:defRPr lang="zh-CN"/>
              </a:defPPr>
              <a:lvl1pPr algn="ctr" defTabSz="1846580">
                <a:buFont typeface="Arial" panose="020B0604020202020204" pitchFamily="34" charset="0"/>
                <a:buNone/>
                <a:defRPr sz="5600"/>
              </a:lvl1pPr>
            </a:lstStyle>
            <a:p>
              <a:pPr algn="l"/>
              <a:r>
                <a:rPr lang="zh-CN" altLang="en-US" sz="480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图例：       </a:t>
              </a:r>
              <a:endParaRPr lang="zh-CN" altLang="en-US" sz="4800" dirty="0" smtClean="0"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/>
              <a:r>
                <a:rPr lang="zh-CN" altLang="en-US" sz="480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       </a:t>
              </a:r>
              <a:r>
                <a:rPr lang="en-US" altLang="zh-CN" sz="480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       </a:t>
              </a:r>
              <a:r>
                <a:rPr lang="zh-CN" altLang="en-US" sz="480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道路范围线</a:t>
              </a:r>
              <a:endParaRPr lang="en-US" sz="4800" dirty="0"/>
            </a:p>
          </p:txBody>
        </p:sp>
        <p:cxnSp>
          <p:nvCxnSpPr>
            <p:cNvPr id="14" name="直接连接符 13"/>
            <p:cNvCxnSpPr/>
            <p:nvPr/>
          </p:nvCxnSpPr>
          <p:spPr bwMode="auto">
            <a:xfrm>
              <a:off x="45121" y="7815"/>
              <a:ext cx="3289" cy="0"/>
            </a:xfrm>
            <a:prstGeom prst="line">
              <a:avLst/>
            </a:prstGeom>
            <a:solidFill>
              <a:srgbClr val="FFFFCC"/>
            </a:solidFill>
            <a:ln w="1270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" name="对话气泡: 矩形 21"/>
          <p:cNvSpPr/>
          <p:nvPr/>
        </p:nvSpPr>
        <p:spPr>
          <a:xfrm>
            <a:off x="5581591" y="5809106"/>
            <a:ext cx="3024336" cy="1003300"/>
          </a:xfrm>
          <a:prstGeom prst="wedgeRectCallout">
            <a:avLst>
              <a:gd name="adj1" fmla="val -54718"/>
              <a:gd name="adj2" fmla="val 174689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>
                <a:solidFill>
                  <a:sysClr val="windowText" lastClr="000000"/>
                </a:solidFill>
              </a:rPr>
              <a:t>道路范围线</a:t>
            </a:r>
            <a:endParaRPr lang="zh-CN" altLang="en-US" sz="4400" dirty="0">
              <a:solidFill>
                <a:sysClr val="windowText" lastClr="000000"/>
              </a:solidFill>
            </a:endParaRPr>
          </a:p>
        </p:txBody>
      </p:sp>
      <p:sp>
        <p:nvSpPr>
          <p:cNvPr id="15" name="对话气泡: 矩形 21"/>
          <p:cNvSpPr/>
          <p:nvPr/>
        </p:nvSpPr>
        <p:spPr>
          <a:xfrm>
            <a:off x="6074182" y="14969803"/>
            <a:ext cx="3024505" cy="1475105"/>
          </a:xfrm>
          <a:prstGeom prst="wedgeRectCallout">
            <a:avLst>
              <a:gd name="adj1" fmla="val -61021"/>
              <a:gd name="adj2" fmla="val -81339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>
                <a:solidFill>
                  <a:sysClr val="windowText" lastClr="000000"/>
                </a:solidFill>
              </a:rPr>
              <a:t>项目起点</a:t>
            </a:r>
            <a:endParaRPr lang="zh-CN" altLang="en-US" sz="4400" dirty="0">
              <a:solidFill>
                <a:sysClr val="windowText" lastClr="000000"/>
              </a:solidFill>
            </a:endParaRPr>
          </a:p>
          <a:p>
            <a:pPr algn="ctr"/>
            <a:r>
              <a:rPr lang="en-US" altLang="zh-CN" sz="4400" dirty="0">
                <a:solidFill>
                  <a:srgbClr val="FF0000"/>
                </a:solidFill>
              </a:rPr>
              <a:t>197</a:t>
            </a:r>
            <a:r>
              <a:rPr lang="zh-CN" altLang="en-US" sz="4400" dirty="0">
                <a:solidFill>
                  <a:srgbClr val="FF0000"/>
                </a:solidFill>
              </a:rPr>
              <a:t>号路</a:t>
            </a:r>
            <a:endParaRPr lang="zh-CN" altLang="en-US" sz="4400" dirty="0">
              <a:solidFill>
                <a:srgbClr val="FF0000"/>
              </a:solidFill>
            </a:endParaRPr>
          </a:p>
        </p:txBody>
      </p:sp>
      <p:sp>
        <p:nvSpPr>
          <p:cNvPr id="16" name="对话气泡: 矩形 21"/>
          <p:cNvSpPr/>
          <p:nvPr/>
        </p:nvSpPr>
        <p:spPr>
          <a:xfrm>
            <a:off x="36743957" y="16011795"/>
            <a:ext cx="3404870" cy="1475105"/>
          </a:xfrm>
          <a:prstGeom prst="wedgeRectCallout">
            <a:avLst>
              <a:gd name="adj1" fmla="val 85528"/>
              <a:gd name="adj2" fmla="val -76173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>
                <a:solidFill>
                  <a:sysClr val="windowText" lastClr="000000"/>
                </a:solidFill>
              </a:rPr>
              <a:t>项目止点</a:t>
            </a:r>
            <a:endParaRPr lang="zh-CN" altLang="en-US" sz="4400" dirty="0">
              <a:solidFill>
                <a:sysClr val="windowText" lastClr="000000"/>
              </a:solidFill>
            </a:endParaRPr>
          </a:p>
          <a:p>
            <a:pPr algn="ctr"/>
            <a:r>
              <a:rPr lang="zh-CN" sz="4400" dirty="0">
                <a:solidFill>
                  <a:srgbClr val="FF0000"/>
                </a:solidFill>
              </a:rPr>
              <a:t>碧鸡路辅道</a:t>
            </a:r>
            <a:endParaRPr lang="zh-CN" sz="4400" dirty="0">
              <a:solidFill>
                <a:srgbClr val="FF0000"/>
              </a:solidFill>
            </a:endParaRPr>
          </a:p>
        </p:txBody>
      </p:sp>
      <p:sp>
        <p:nvSpPr>
          <p:cNvPr id="9" name="TextBox 81"/>
          <p:cNvSpPr txBox="1"/>
          <p:nvPr>
            <p:custDataLst>
              <p:tags r:id="rId3"/>
            </p:custDataLst>
          </p:nvPr>
        </p:nvSpPr>
        <p:spPr>
          <a:xfrm>
            <a:off x="858520" y="22888575"/>
            <a:ext cx="1808988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latinLnBrk="0" hangingPunct="1"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主要规划申报指标如下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道路等级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城市支路，道路红线宽度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:20m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，道路长度</a:t>
            </a:r>
            <a:r>
              <a:rPr lang="zh-CN" altLang="en-US" sz="3200" b="0" dirty="0" smtClean="0">
                <a:latin typeface="黑体" panose="02010609060101010101" pitchFamily="49" charset="-122"/>
                <a:sym typeface="+mn-ea"/>
              </a:rPr>
              <a:t>：</a:t>
            </a:r>
            <a:r>
              <a:rPr lang="en-US" altLang="zh-CN" sz="3200" b="0" dirty="0" smtClean="0">
                <a:latin typeface="黑体" panose="02010609060101010101" pitchFamily="49" charset="-122"/>
                <a:sym typeface="+mn-ea"/>
              </a:rPr>
              <a:t>353.297m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，道路面积</a:t>
            </a:r>
            <a:r>
              <a:rPr lang="en-US" altLang="zh-CN" sz="3200" b="0" dirty="0" smtClean="0">
                <a:latin typeface="黑体" panose="02010609060101010101" pitchFamily="49" charset="-122"/>
                <a:sym typeface="+mn-ea"/>
              </a:rPr>
              <a:t>:8540.09m²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，绿地率：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15%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建设内容包括：道路工程、排水工程、交通工程、照明工程、绿化工程及电力、燃气、给水等综合管网附属设施工程</a:t>
            </a:r>
            <a:endParaRPr lang="zh-CN" altLang="en-US" sz="32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" name="Text Box 515"/>
          <p:cNvSpPr/>
          <p:nvPr>
            <p:custDataLst>
              <p:tags r:id="rId4"/>
            </p:custDataLst>
          </p:nvPr>
        </p:nvSpPr>
        <p:spPr>
          <a:xfrm>
            <a:off x="19242405" y="22870795"/>
            <a:ext cx="22827615" cy="4213225"/>
          </a:xfrm>
          <a:prstGeom prst="rect">
            <a:avLst/>
          </a:prstGeom>
          <a:noFill/>
          <a:ln w="9525">
            <a:noFill/>
          </a:ln>
        </p:spPr>
        <p:txBody>
          <a:bodyPr wrap="square" lIns="80479" tIns="40239" rIns="80479" bIns="40239">
            <a:noAutofit/>
          </a:bodyPr>
          <a:p>
            <a:pPr>
              <a:lnSpc>
                <a:spcPct val="150000"/>
              </a:lnSpc>
              <a:buClr>
                <a:srgbClr val="FFCC00"/>
              </a:buClr>
            </a:pP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项目性质: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市政道路                                          </a:t>
            </a: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申报类别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建设工程规划许可证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申报单位:昆明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市西山区住房和城乡建设局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                      公示时间: XXXX年XX月XX日至XXXX年XX月XX日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公示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途径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昆明城市规划展览馆、昆明市自然资源和规划局官网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、“昆明自然资源和规划”新浪微博、“昆明空间规划”微信公众号。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备注：本公示的详细内容可向昆明市西山区自然资源局查询。对本公示项目有异议者，请于公示期内致电63194144。</a:t>
            </a:r>
            <a:r>
              <a:rPr lang="zh-CN" altLang="en-US" sz="3200" b="0" dirty="0">
                <a:sym typeface="+mn-ea"/>
              </a:rPr>
              <a:t> </a:t>
            </a:r>
            <a:endParaRPr lang="zh-CN" altLang="en-US" sz="3200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38270" y="13833475"/>
            <a:ext cx="866775" cy="3940175"/>
          </a:xfrm>
          <a:prstGeom prst="rect">
            <a:avLst/>
          </a:prstGeom>
          <a:solidFill>
            <a:schemeClr val="bg1"/>
          </a:solidFill>
          <a:ln w="19050" cmpd="sng">
            <a:noFill/>
            <a:miter lim="800000"/>
          </a:ln>
        </p:spPr>
        <p:txBody>
          <a:bodyPr/>
          <a:p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 w="19050" cmpd="sng">
          <a:solidFill>
            <a:srgbClr val="FF0000"/>
          </a:solidFill>
          <a:miter lim="800000"/>
        </a:ln>
      </a:spPr>
      <a:bodyPr/>
      <a:lstStyle>
        <a:defPPr>
          <a:defRPr>
            <a:ea typeface="黑体" panose="02010609060101010101" pitchFamily="49" charset="-122"/>
          </a:defRPr>
        </a:defPPr>
      </a:lstStyle>
    </a:spDef>
    <a:lnDef>
      <a:spPr bwMode="auto">
        <a:noFill/>
        <a:ln w="12700" cmpd="sng">
          <a:solidFill>
            <a:schemeClr val="tx1"/>
          </a:solidFill>
          <a:prstDash val="dash"/>
          <a:round/>
        </a:ln>
      </a:spPr>
      <a:bodyPr/>
      <a:lstStyle/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1008</Words>
  <Application>WPS 演示</Application>
  <PresentationFormat>自定义</PresentationFormat>
  <Paragraphs>49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Wingdings</vt:lpstr>
      <vt:lpstr>黑体</vt:lpstr>
      <vt:lpstr>微软雅黑</vt:lpstr>
      <vt:lpstr>Arial Unicode MS</vt:lpstr>
      <vt:lpstr>默认设计模板</vt:lpstr>
      <vt:lpstr>PowerPoint 演示文稿</vt:lpstr>
      <vt:lpstr>PowerPoint 演示文稿</vt:lpstr>
    </vt:vector>
  </TitlesOfParts>
  <Company>aa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王左中右</cp:lastModifiedBy>
  <cp:revision>615</cp:revision>
  <cp:lastPrinted>2024-04-10T03:02:00Z</cp:lastPrinted>
  <dcterms:created xsi:type="dcterms:W3CDTF">2024-04-10T03:02:00Z</dcterms:created>
  <dcterms:modified xsi:type="dcterms:W3CDTF">2024-04-11T08:28:03Z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  <property fmtid="{D5CDD505-2E9C-101B-9397-08002B2CF9AE}" pid="3" name="KSORubyTemplateID">
    <vt:lpwstr>2</vt:lpwstr>
  </property>
  <property fmtid="{D5CDD505-2E9C-101B-9397-08002B2CF9AE}" pid="4" name="ICV">
    <vt:lpwstr>BBAAE7D7792D2B22DB0016662888785C_43</vt:lpwstr>
  </property>
</Properties>
</file>