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1" r:id="rId3"/>
    <p:sldId id="272" r:id="rId5"/>
  </p:sldIdLst>
  <p:sldSz cx="42808525" cy="29307155"/>
  <p:notesSz cx="9926955" cy="6797675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6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D4D4D"/>
    <a:srgbClr val="969696"/>
    <a:srgbClr val="000000"/>
    <a:srgbClr val="FF7C80"/>
    <a:srgbClr val="FF5050"/>
    <a:srgbClr val="FF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26" d="100"/>
          <a:sy n="26" d="100"/>
        </p:scale>
        <p:origin x="1284" y="60"/>
      </p:cViewPr>
      <p:guideLst>
        <p:guide orient="horz" pos="9271"/>
        <p:guide pos="149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t" anchorCtr="0" compatLnSpc="1"/>
          <a:lstStyle>
            <a:lvl1pPr defTabSz="918210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l" defTabSz="9182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338" y="0"/>
            <a:ext cx="4303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t" anchorCtr="0" compatLnSpc="1"/>
          <a:lstStyle>
            <a:lvl1pPr algn="r" defTabSz="918210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r" defTabSz="9182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2" name="Rectangle 4"/>
          <p:cNvSpPr>
            <a:spLocks noGrp="1"/>
          </p:cNvSpPr>
          <p:nvPr>
            <p:ph type="sldImg"/>
          </p:nvPr>
        </p:nvSpPr>
        <p:spPr>
          <a:xfrm>
            <a:off x="3103563" y="509588"/>
            <a:ext cx="3722687" cy="2547937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/>
          </p:nvPr>
        </p:nvSpPr>
        <p:spPr bwMode="auto">
          <a:xfrm>
            <a:off x="993775" y="3225800"/>
            <a:ext cx="7939088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302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b" anchorCtr="0" compatLnSpc="1"/>
          <a:lstStyle>
            <a:lvl1pPr defTabSz="918210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l" defTabSz="9182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338" y="6457950"/>
            <a:ext cx="43037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96" tIns="45949" rIns="91896" bIns="45949" numCol="1" anchor="b" anchorCtr="0" compatLnSpc="1"/>
          <a:lstStyle>
            <a:lvl1pPr algn="r" defTabSz="917575" eaLnBrk="1" hangingPunct="1">
              <a:buFont typeface="Arial" panose="020B0604020202020204" pitchFamily="34" charset="0"/>
              <a:buNone/>
              <a:defRPr sz="1200" b="0"/>
            </a:lvl1pPr>
          </a:lstStyle>
          <a:p>
            <a:pPr marL="0" marR="0" lvl="0" indent="0" algn="r" defTabSz="9175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8D61B2C6-8ABF-4652-B0C8-F9620E26F61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51463" y="4795838"/>
            <a:ext cx="32105600" cy="102028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351463" y="15392400"/>
            <a:ext cx="32105600" cy="70754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21000" y="7305675"/>
            <a:ext cx="36922075" cy="12192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21000" y="19611975"/>
            <a:ext cx="36922075" cy="641191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143125" y="6838950"/>
            <a:ext cx="19186525" cy="193405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1482050" y="6838950"/>
            <a:ext cx="19186525" cy="193405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7988" y="1560513"/>
            <a:ext cx="36923662" cy="56642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47988" y="7185025"/>
            <a:ext cx="18110200" cy="3519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947988" y="10704513"/>
            <a:ext cx="18110200" cy="15746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1672550" y="7185025"/>
            <a:ext cx="18199100" cy="3519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1672550" y="10704513"/>
            <a:ext cx="18199100" cy="15746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7988" y="1954213"/>
            <a:ext cx="13808075" cy="68373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199100" y="4219575"/>
            <a:ext cx="21672550" cy="208264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947988" y="8791575"/>
            <a:ext cx="13808075" cy="16289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47988" y="1954213"/>
            <a:ext cx="13808075" cy="683736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8199100" y="4219575"/>
            <a:ext cx="21672550" cy="20826413"/>
          </a:xfrm>
        </p:spPr>
        <p:txBody>
          <a:bodyPr vert="horz" wrap="square" lIns="184707" tIns="92353" rIns="184707" bIns="92353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184658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947988" y="8791575"/>
            <a:ext cx="13808075" cy="162893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1037213" y="1174750"/>
            <a:ext cx="9631362" cy="250047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143125" y="1174750"/>
            <a:ext cx="28741688" cy="250047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2143125" y="1174750"/>
            <a:ext cx="38525450" cy="4883150"/>
          </a:xfrm>
          <a:prstGeom prst="rect">
            <a:avLst/>
          </a:prstGeom>
          <a:noFill/>
          <a:ln w="9525">
            <a:noFill/>
          </a:ln>
        </p:spPr>
        <p:txBody>
          <a:bodyPr lIns="184707" tIns="92353" rIns="184707" bIns="92353"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2143125" y="6838950"/>
            <a:ext cx="38525450" cy="19340513"/>
          </a:xfrm>
          <a:prstGeom prst="rect">
            <a:avLst/>
          </a:prstGeom>
          <a:noFill/>
          <a:ln w="9525">
            <a:noFill/>
          </a:ln>
        </p:spPr>
        <p:txBody>
          <a:bodyPr lIns="184707" tIns="92353" rIns="184707" bIns="92353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43125" y="26689050"/>
            <a:ext cx="99933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4707" tIns="92353" rIns="184707" bIns="92353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sz="28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628813" y="26689050"/>
            <a:ext cx="135509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4707" tIns="92353" rIns="184707" bIns="92353" numCol="1" anchor="t" anchorCtr="0" compatLnSpc="1"/>
          <a:lstStyle>
            <a:lvl1pPr algn="ctr" eaLnBrk="1" hangingPunct="1">
              <a:buFont typeface="Arial" panose="020B0604020202020204" pitchFamily="34" charset="0"/>
              <a:buNone/>
              <a:defRPr sz="2800" b="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8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672088" y="26689050"/>
            <a:ext cx="99964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4707" tIns="92353" rIns="184707" bIns="92353" numCol="1" anchor="t" anchorCtr="0" compatLnSpc="1"/>
          <a:lstStyle>
            <a:lvl1pPr algn="r" eaLnBrk="1" hangingPunct="1">
              <a:buFont typeface="Arial" panose="020B0604020202020204" pitchFamily="34" charset="0"/>
              <a:buNone/>
              <a:defRPr sz="28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7B7BBEF6-A15D-4F7D-8BA0-1C20619AF119}" type="slidenum"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1846580" rtl="0" eaLnBrk="0" fontAlgn="base" hangingPunct="0">
        <a:spcBef>
          <a:spcPct val="0"/>
        </a:spcBef>
        <a:spcAft>
          <a:spcPct val="0"/>
        </a:spcAft>
        <a:defRPr sz="89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1846580" rtl="0" eaLnBrk="0" fontAlgn="base" hangingPunct="0">
        <a:spcBef>
          <a:spcPct val="0"/>
        </a:spcBef>
        <a:spcAft>
          <a:spcPct val="0"/>
        </a:spcAft>
        <a:defRPr sz="8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694055" indent="-694055" algn="l" defTabSz="1846580" rtl="0" eaLnBrk="0" fontAlgn="base" hangingPunct="0">
        <a:spcBef>
          <a:spcPct val="20000"/>
        </a:spcBef>
        <a:spcAft>
          <a:spcPct val="0"/>
        </a:spcAft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500505" indent="-576580" algn="l" defTabSz="1846580" rtl="0" eaLnBrk="0" fontAlgn="base" hangingPunct="0">
        <a:spcBef>
          <a:spcPct val="20000"/>
        </a:spcBef>
        <a:spcAft>
          <a:spcPct val="0"/>
        </a:spcAft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308225" indent="-462280" algn="l" defTabSz="1846580" rtl="0" eaLnBrk="0" fontAlgn="base" hangingPunct="0">
        <a:spcBef>
          <a:spcPct val="20000"/>
        </a:spcBef>
        <a:spcAft>
          <a:spcPct val="0"/>
        </a:spcAft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232150" indent="-462280" algn="l" defTabSz="1846580" rtl="0" eaLnBrk="0" fontAlgn="base" hangingPunct="0">
        <a:spcBef>
          <a:spcPct val="20000"/>
        </a:spcBef>
        <a:spcAft>
          <a:spcPct val="0"/>
        </a:spcAft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56075" indent="-462280" algn="l" defTabSz="1846580" rtl="0" eaLnBrk="0" fontAlgn="base" hangingPunct="0">
        <a:spcBef>
          <a:spcPct val="20000"/>
        </a:spcBef>
        <a:spcAft>
          <a:spcPct val="0"/>
        </a:spcAft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emf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emf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7" name="Text Box 3"/>
          <p:cNvSpPr txBox="1"/>
          <p:nvPr/>
        </p:nvSpPr>
        <p:spPr>
          <a:xfrm>
            <a:off x="0" y="552450"/>
            <a:ext cx="42808525" cy="1541780"/>
          </a:xfrm>
          <a:prstGeom prst="rect">
            <a:avLst/>
          </a:prstGeom>
          <a:noFill/>
          <a:ln w="9525">
            <a:noFill/>
          </a:ln>
        </p:spPr>
        <p:txBody>
          <a:bodyPr lIns="80479" tIns="40239" rIns="80479" bIns="40239">
            <a:spAutoFit/>
          </a:bodyPr>
          <a:p>
            <a:pPr algn="ctr" eaLnBrk="1" hangingPunct="1"/>
            <a:r>
              <a:rPr lang="zh-CN" altLang="en-US" sz="9500" dirty="0">
                <a:solidFill>
                  <a:srgbClr val="CCFF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昆明市西山区自然资源局建设工程规划许可证批前公示</a:t>
            </a:r>
            <a:endParaRPr lang="en-US" altLang="zh-CN" sz="6600" dirty="0">
              <a:solidFill>
                <a:srgbClr val="CCFF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78" name="Text Box 66"/>
          <p:cNvSpPr txBox="1"/>
          <p:nvPr/>
        </p:nvSpPr>
        <p:spPr>
          <a:xfrm>
            <a:off x="33718500" y="27759025"/>
            <a:ext cx="9123363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6000" dirty="0">
                <a:solidFill>
                  <a:srgbClr val="66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昆明市西山区自然资源局</a:t>
            </a:r>
            <a:endParaRPr lang="en-US" altLang="zh-CN" sz="6000" dirty="0">
              <a:solidFill>
                <a:srgbClr val="66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81" name="TextBox 81"/>
          <p:cNvSpPr txBox="1"/>
          <p:nvPr/>
        </p:nvSpPr>
        <p:spPr>
          <a:xfrm>
            <a:off x="478790" y="4661535"/>
            <a:ext cx="4670425" cy="1014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6000" dirty="0">
                <a:latin typeface="Arial" panose="020B0604020202020204" pitchFamily="34" charset="0"/>
                <a:ea typeface="黑体" panose="02010609060101010101" pitchFamily="49" charset="-122"/>
              </a:rPr>
              <a:t>   项目</a:t>
            </a:r>
            <a:r>
              <a:rPr lang="zh-CN" sz="6000" dirty="0">
                <a:latin typeface="黑体" panose="02010609060101010101" pitchFamily="49" charset="-122"/>
                <a:ea typeface="黑体" panose="02010609060101010101" pitchFamily="49" charset="-122"/>
              </a:rPr>
              <a:t>简介</a:t>
            </a:r>
            <a:endParaRPr lang="zh-CN" altLang="en-US" sz="6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85" name="TextBox 1"/>
          <p:cNvSpPr txBox="1"/>
          <p:nvPr/>
        </p:nvSpPr>
        <p:spPr>
          <a:xfrm>
            <a:off x="694055" y="5396230"/>
            <a:ext cx="2119312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50000"/>
              </a:lnSpc>
            </a:pPr>
            <a:r>
              <a:rPr lang="en-US" altLang="zh-CN" sz="6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   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本项目位于西山45号片区。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西山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272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号路（</a:t>
            </a:r>
            <a:r>
              <a:rPr 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270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-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大渔路）</a:t>
            </a:r>
            <a:r>
              <a:rPr 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道路等级为城市支路，呈南北走向，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南起于</a:t>
            </a:r>
            <a:r>
              <a:rPr 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270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号路，止于大渔路，道路长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499.102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米，红线宽度为</a:t>
            </a:r>
            <a:r>
              <a:rPr lang="en-US" altLang="zh-CN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20</a:t>
            </a:r>
            <a:r>
              <a:rPr lang="zh-CN" altLang="en-US" sz="5000" b="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米。</a:t>
            </a:r>
            <a:endParaRPr lang="zh-CN" altLang="en-US" sz="5000" b="0" dirty="0"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4690" y="2844800"/>
            <a:ext cx="41447085" cy="24164290"/>
          </a:xfrm>
          <a:prstGeom prst="rect">
            <a:avLst/>
          </a:prstGeom>
          <a:noFill/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  <p:pic>
        <p:nvPicPr>
          <p:cNvPr id="22" name="图片 21" descr="C:\Users\Administrator\Desktop\272.png27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406458" y="9320530"/>
            <a:ext cx="15182850" cy="12505055"/>
          </a:xfrm>
          <a:prstGeom prst="rect">
            <a:avLst/>
          </a:prstGeom>
        </p:spPr>
      </p:pic>
      <p:sp>
        <p:nvSpPr>
          <p:cNvPr id="9" name="TextBox 81"/>
          <p:cNvSpPr txBox="1"/>
          <p:nvPr/>
        </p:nvSpPr>
        <p:spPr>
          <a:xfrm>
            <a:off x="858520" y="22888575"/>
            <a:ext cx="1808988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主要规划申报指标如下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道路等级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城市支路，道路红线宽度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:20m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，道路长度：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499.102m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，道路面积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:8196.98m²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，绿地率：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15%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建设内容包括：道路工程、排水工程、交通工程、照明工程、绿化工程及电力、燃气、给水等综合管网附属设施工程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0" name="TextBox 81"/>
          <p:cNvSpPr txBox="1"/>
          <p:nvPr/>
        </p:nvSpPr>
        <p:spPr>
          <a:xfrm>
            <a:off x="1668145" y="3140075"/>
            <a:ext cx="1924494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/>
            <a:r>
              <a:rPr 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西山</a:t>
            </a:r>
            <a:r>
              <a:rPr lang="en-US" alt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272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号路（</a:t>
            </a:r>
            <a:r>
              <a:rPr lang="en-US" alt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270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号路</a:t>
            </a:r>
            <a:r>
              <a:rPr lang="en-US" altLang="zh-CN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-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大渔路</a:t>
            </a:r>
            <a:r>
              <a:rPr lang="zh-CN" altLang="en-US" sz="6000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）新建工程区位图</a:t>
            </a:r>
            <a:endParaRPr lang="zh-CN" altLang="en-US" sz="6000" dirty="0"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sp>
        <p:nvSpPr>
          <p:cNvPr id="11" name="Text Box 515"/>
          <p:cNvSpPr/>
          <p:nvPr/>
        </p:nvSpPr>
        <p:spPr>
          <a:xfrm>
            <a:off x="19242405" y="22870795"/>
            <a:ext cx="22827615" cy="4213225"/>
          </a:xfrm>
          <a:prstGeom prst="rect">
            <a:avLst/>
          </a:prstGeom>
          <a:noFill/>
          <a:ln w="9525">
            <a:noFill/>
          </a:ln>
        </p:spPr>
        <p:txBody>
          <a:bodyPr wrap="square" lIns="80479" tIns="40239" rIns="80479" bIns="40239">
            <a:noAutofit/>
          </a:bodyPr>
          <a:p>
            <a:pPr>
              <a:lnSpc>
                <a:spcPct val="150000"/>
              </a:lnSpc>
              <a:buClr>
                <a:srgbClr val="FFCC00"/>
              </a:buClr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项目性质: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市政道路                                          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申报类别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建设工程规划许可证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申报单位:昆明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市西山区住房和城乡建设局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                      公示时间: XXXX年XX月XX日至XXXX年XX月XX日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公示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途径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昆明城市规划展览馆、昆明市自然资源和规划局官网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、“昆明自然资源和规划”新浪微博、“昆明空间规划”微信公众号。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备注：本公示的详细内容可向昆明市西山区自然资源局查询。对本公示项目有异议者，请于公示期内致电63194144。</a:t>
            </a:r>
            <a:r>
              <a:rPr lang="zh-CN" altLang="en-US" sz="3200" b="0" dirty="0">
                <a:sym typeface="+mn-ea"/>
              </a:rPr>
              <a:t> </a:t>
            </a:r>
            <a:endParaRPr lang="zh-CN" altLang="en-US" sz="32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52145" y="22781260"/>
            <a:ext cx="41462960" cy="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cxnSp>
        <p:nvCxnSpPr>
          <p:cNvPr id="13" name="直接连接符 12"/>
          <p:cNvCxnSpPr/>
          <p:nvPr/>
        </p:nvCxnSpPr>
        <p:spPr>
          <a:xfrm>
            <a:off x="19163665" y="22783800"/>
            <a:ext cx="0" cy="424561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sp>
        <p:nvSpPr>
          <p:cNvPr id="14" name="TextBox 81"/>
          <p:cNvSpPr txBox="1"/>
          <p:nvPr/>
        </p:nvSpPr>
        <p:spPr>
          <a:xfrm>
            <a:off x="29215715" y="3216910"/>
            <a:ext cx="5715635" cy="8604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zh-CN" altLang="en-US" sz="5000" dirty="0">
                <a:latin typeface="Arial" panose="020B0604020202020204" pitchFamily="34" charset="0"/>
                <a:ea typeface="黑体" panose="02010609060101010101" pitchFamily="49" charset="-122"/>
              </a:rPr>
              <a:t>道路标准横断面图</a:t>
            </a:r>
            <a:endParaRPr lang="zh-CN" altLang="en-US" sz="5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1849080" y="2844800"/>
            <a:ext cx="0" cy="19961225"/>
          </a:xfrm>
          <a:prstGeom prst="line">
            <a:avLst/>
          </a:prstGeom>
          <a:noFill/>
          <a:ln w="12700" cmpd="sng">
            <a:solidFill>
              <a:schemeClr val="tx1"/>
            </a:solidFill>
            <a:prstDash val="solid"/>
            <a:round/>
          </a:ln>
        </p:spPr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9960" y="4154805"/>
            <a:ext cx="19066510" cy="18135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7" name="Text Box 3"/>
          <p:cNvSpPr txBox="1"/>
          <p:nvPr/>
        </p:nvSpPr>
        <p:spPr>
          <a:xfrm>
            <a:off x="0" y="552450"/>
            <a:ext cx="42808525" cy="1541780"/>
          </a:xfrm>
          <a:prstGeom prst="rect">
            <a:avLst/>
          </a:prstGeom>
          <a:noFill/>
          <a:ln w="9525">
            <a:noFill/>
          </a:ln>
        </p:spPr>
        <p:txBody>
          <a:bodyPr lIns="80479" tIns="40239" rIns="80479" bIns="40239">
            <a:spAutoFit/>
          </a:bodyPr>
          <a:p>
            <a:pPr algn="ctr" eaLnBrk="1" hangingPunct="1"/>
            <a:r>
              <a:rPr lang="zh-CN" altLang="en-US" sz="9500" dirty="0">
                <a:solidFill>
                  <a:srgbClr val="CCFFF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昆明市西山区自然资源局建设工程规划许可证批前公示</a:t>
            </a:r>
            <a:endParaRPr lang="en-US" altLang="zh-CN" sz="6600" dirty="0">
              <a:solidFill>
                <a:srgbClr val="CCFFF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078" name="Text Box 66"/>
          <p:cNvSpPr txBox="1"/>
          <p:nvPr/>
        </p:nvSpPr>
        <p:spPr>
          <a:xfrm>
            <a:off x="33718500" y="27759025"/>
            <a:ext cx="9123363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6000" dirty="0">
                <a:solidFill>
                  <a:srgbClr val="66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昆明市西山区自然资源局</a:t>
            </a:r>
            <a:endParaRPr lang="en-US" altLang="zh-CN" sz="6000" dirty="0">
              <a:solidFill>
                <a:srgbClr val="66FF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81" name="TextBox 81"/>
          <p:cNvSpPr txBox="1"/>
          <p:nvPr/>
        </p:nvSpPr>
        <p:spPr>
          <a:xfrm>
            <a:off x="17266285" y="3462020"/>
            <a:ext cx="650684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/>
            <a:r>
              <a:rPr lang="zh-CN" altLang="en-US" sz="6000" dirty="0">
                <a:ea typeface="黑体" panose="02010609060101010101" pitchFamily="49" charset="-122"/>
                <a:sym typeface="+mn-ea"/>
              </a:rPr>
              <a:t>道路总平面设计图</a:t>
            </a:r>
            <a:endParaRPr lang="zh-CN" altLang="en-US" sz="60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4690" y="2844800"/>
            <a:ext cx="41447085" cy="24164290"/>
          </a:xfrm>
          <a:prstGeom prst="rect">
            <a:avLst/>
          </a:prstGeom>
          <a:noFill/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72490" y="10452735"/>
            <a:ext cx="40714295" cy="11682095"/>
            <a:chOff x="1374" y="16574"/>
            <a:chExt cx="64117" cy="1839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rcRect t="19030" r="91275"/>
            <a:stretch>
              <a:fillRect/>
            </a:stretch>
          </p:blipFill>
          <p:spPr>
            <a:xfrm>
              <a:off x="1374" y="20037"/>
              <a:ext cx="5649" cy="1493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rcRect l="8941" r="-367"/>
            <a:stretch>
              <a:fillRect/>
            </a:stretch>
          </p:blipFill>
          <p:spPr>
            <a:xfrm>
              <a:off x="6797" y="16574"/>
              <a:ext cx="58695" cy="18289"/>
            </a:xfrm>
            <a:prstGeom prst="rect">
              <a:avLst/>
            </a:prstGeom>
          </p:spPr>
        </p:pic>
        <p:sp>
          <p:nvSpPr>
            <p:cNvPr id="7" name="TextBox 81"/>
            <p:cNvSpPr txBox="1"/>
            <p:nvPr/>
          </p:nvSpPr>
          <p:spPr>
            <a:xfrm>
              <a:off x="27191" y="20737"/>
              <a:ext cx="10824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eaLnBrk="1" hangingPunct="1"/>
              <a:r>
                <a:rPr lang="zh-CN" altLang="en-US" sz="6000" dirty="0">
                  <a:latin typeface="Arial" panose="020B0604020202020204" pitchFamily="34" charset="0"/>
                  <a:ea typeface="黑体" panose="02010609060101010101" pitchFamily="49" charset="-122"/>
                </a:rPr>
                <a:t>道路纵断面设计图</a:t>
              </a:r>
              <a:endParaRPr lang="zh-CN" altLang="en-US" sz="60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5" name="对话气泡: 矩形 21"/>
            <p:cNvSpPr/>
            <p:nvPr/>
          </p:nvSpPr>
          <p:spPr>
            <a:xfrm>
              <a:off x="8030" y="20737"/>
              <a:ext cx="4763" cy="2323"/>
            </a:xfrm>
            <a:prstGeom prst="wedgeRectCallout">
              <a:avLst>
                <a:gd name="adj1" fmla="val -56886"/>
                <a:gd name="adj2" fmla="val 138592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400" dirty="0">
                  <a:solidFill>
                    <a:sysClr val="windowText" lastClr="000000"/>
                  </a:solidFill>
                </a:rPr>
                <a:t>项目起点</a:t>
              </a:r>
              <a:endParaRPr lang="zh-CN" altLang="en-US" sz="4400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en-US" altLang="zh-CN" sz="4400" dirty="0">
                  <a:solidFill>
                    <a:srgbClr val="FF0000"/>
                  </a:solidFill>
                </a:rPr>
                <a:t>270</a:t>
              </a:r>
              <a:r>
                <a:rPr lang="zh-CN" altLang="en-US" sz="4400" dirty="0">
                  <a:solidFill>
                    <a:srgbClr val="FF0000"/>
                  </a:solidFill>
                </a:rPr>
                <a:t>号路</a:t>
              </a:r>
              <a:endParaRPr lang="zh-CN" altLang="en-US" sz="4400" dirty="0">
                <a:solidFill>
                  <a:srgbClr val="FF0000"/>
                </a:solidFill>
              </a:endParaRPr>
            </a:p>
          </p:txBody>
        </p:sp>
        <p:sp>
          <p:nvSpPr>
            <p:cNvPr id="16" name="对话气泡: 矩形 21"/>
            <p:cNvSpPr/>
            <p:nvPr/>
          </p:nvSpPr>
          <p:spPr>
            <a:xfrm>
              <a:off x="59513" y="20737"/>
              <a:ext cx="4669" cy="2323"/>
            </a:xfrm>
            <a:prstGeom prst="wedgeRectCallout">
              <a:avLst>
                <a:gd name="adj1" fmla="val 65348"/>
                <a:gd name="adj2" fmla="val 168984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4400" dirty="0">
                  <a:solidFill>
                    <a:sysClr val="windowText" lastClr="000000"/>
                  </a:solidFill>
                </a:rPr>
                <a:t>项目止点</a:t>
              </a:r>
              <a:endParaRPr lang="zh-CN" altLang="en-US" sz="4400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zh-CN" sz="4400" dirty="0">
                  <a:solidFill>
                    <a:srgbClr val="FF0000"/>
                  </a:solidFill>
                </a:rPr>
                <a:t>大渔路</a:t>
              </a:r>
              <a:endParaRPr lang="zh-CN" sz="4400" dirty="0">
                <a:solidFill>
                  <a:srgbClr val="FF0000"/>
                </a:solidFill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652145" y="22781260"/>
            <a:ext cx="41462960" cy="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cxnSp>
        <p:nvCxnSpPr>
          <p:cNvPr id="18" name="直接连接符 17"/>
          <p:cNvCxnSpPr/>
          <p:nvPr/>
        </p:nvCxnSpPr>
        <p:spPr>
          <a:xfrm flipH="1">
            <a:off x="19163665" y="22790150"/>
            <a:ext cx="8255" cy="4239260"/>
          </a:xfrm>
          <a:prstGeom prst="line">
            <a:avLst/>
          </a:prstGeom>
          <a:noFill/>
          <a:ln w="12700" cmpd="sng">
            <a:solidFill>
              <a:srgbClr val="000000"/>
            </a:solidFill>
            <a:prstDash val="solid"/>
            <a:round/>
          </a:ln>
        </p:spPr>
      </p:cxnSp>
      <p:sp>
        <p:nvSpPr>
          <p:cNvPr id="5" name="TextBox 81"/>
          <p:cNvSpPr txBox="1"/>
          <p:nvPr>
            <p:custDataLst>
              <p:tags r:id="rId2"/>
            </p:custDataLst>
          </p:nvPr>
        </p:nvSpPr>
        <p:spPr>
          <a:xfrm>
            <a:off x="858520" y="22888575"/>
            <a:ext cx="1808988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主要规划申报指标如下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道路等级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城市支路，道路红线宽度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:20m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，道路长度：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499.102m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，道路面积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:8196.98m²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，绿地率：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15%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建设内容包括：道路工程、排水工程、交通工程、照明工程、绿化工程及电力、燃气、给水等综合管网附属设施工程</a:t>
            </a:r>
            <a:endParaRPr lang="zh-CN" altLang="en-US" sz="32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3" name="Text Box 515"/>
          <p:cNvSpPr/>
          <p:nvPr>
            <p:custDataLst>
              <p:tags r:id="rId3"/>
            </p:custDataLst>
          </p:nvPr>
        </p:nvSpPr>
        <p:spPr>
          <a:xfrm>
            <a:off x="19242405" y="22870795"/>
            <a:ext cx="22827615" cy="4213225"/>
          </a:xfrm>
          <a:prstGeom prst="rect">
            <a:avLst/>
          </a:prstGeom>
          <a:noFill/>
          <a:ln w="9525">
            <a:noFill/>
          </a:ln>
        </p:spPr>
        <p:txBody>
          <a:bodyPr wrap="square" lIns="80479" tIns="40239" rIns="80479" bIns="40239">
            <a:noAutofit/>
          </a:bodyPr>
          <a:p>
            <a:pPr>
              <a:lnSpc>
                <a:spcPct val="150000"/>
              </a:lnSpc>
              <a:buClr>
                <a:srgbClr val="FFCC00"/>
              </a:buClr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项目性质: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市政道路                                          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申报类别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建设工程规划许可证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申报单位:昆明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市西山区住房和城乡建设局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                      公示时间: XXXX年XX月XX日至XXXX年XX月XX日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公示</a:t>
            </a:r>
            <a:r>
              <a:rPr lang="zh-CN" altLang="en-US" sz="3200" b="0" dirty="0">
                <a:latin typeface="黑体" panose="02010609060101010101" pitchFamily="49" charset="-122"/>
                <a:sym typeface="+mn-ea"/>
              </a:rPr>
              <a:t>途径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:</a:t>
            </a:r>
            <a:r>
              <a:rPr lang="en-US" altLang="zh-CN" sz="3200" b="0" dirty="0" err="1">
                <a:latin typeface="黑体" panose="02010609060101010101" pitchFamily="49" charset="-122"/>
                <a:sym typeface="+mn-ea"/>
              </a:rPr>
              <a:t>昆明城市规划展览馆、昆明市自然资源和规划局官网</a:t>
            </a: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、“昆明自然资源和规划”新浪微博、“昆明空间规划”微信公众号。</a:t>
            </a:r>
            <a:endParaRPr lang="en-US" altLang="zh-CN" sz="3200" b="0" dirty="0">
              <a:latin typeface="黑体" panose="02010609060101010101" pitchFamily="49" charset="-122"/>
            </a:endParaRPr>
          </a:p>
          <a:p>
            <a:pPr algn="l" eaLnBrk="1" hangingPunct="1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200" b="0" dirty="0">
                <a:latin typeface="黑体" panose="02010609060101010101" pitchFamily="49" charset="-122"/>
                <a:sym typeface="+mn-ea"/>
              </a:rPr>
              <a:t>备注：本公示的详细内容可向昆明市西山区自然资源局查询。对本公示项目有异议者，请于公示期内致电63194144。</a:t>
            </a:r>
            <a:r>
              <a:rPr lang="zh-CN" altLang="en-US" sz="3200" b="0" dirty="0">
                <a:sym typeface="+mn-ea"/>
              </a:rPr>
              <a:t> </a:t>
            </a:r>
            <a:endParaRPr lang="zh-CN" altLang="en-US" sz="3200" dirty="0">
              <a:solidFill>
                <a:srgbClr val="000000"/>
              </a:solidFill>
              <a:latin typeface="Arial" panose="020B0604020202020204" pitchFamily="34" charset="0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27864" b="30496"/>
          <a:stretch>
            <a:fillRect/>
          </a:stretch>
        </p:blipFill>
        <p:spPr>
          <a:xfrm>
            <a:off x="1043305" y="4630420"/>
            <a:ext cx="40913685" cy="7497445"/>
          </a:xfrm>
          <a:prstGeom prst="rect">
            <a:avLst/>
          </a:prstGeom>
        </p:spPr>
      </p:pic>
      <p:sp>
        <p:nvSpPr>
          <p:cNvPr id="4" name="对话气泡: 矩形 21"/>
          <p:cNvSpPr/>
          <p:nvPr/>
        </p:nvSpPr>
        <p:spPr>
          <a:xfrm>
            <a:off x="4841240" y="5151755"/>
            <a:ext cx="3024505" cy="1475105"/>
          </a:xfrm>
          <a:prstGeom prst="wedgeRectCallout">
            <a:avLst>
              <a:gd name="adj1" fmla="val -47165"/>
              <a:gd name="adj2" fmla="val 148536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4400" dirty="0">
                <a:solidFill>
                  <a:sysClr val="windowText" lastClr="000000"/>
                </a:solidFill>
              </a:rPr>
              <a:t>道路范围线</a:t>
            </a:r>
            <a:endParaRPr lang="zh-CN" sz="4400" dirty="0">
              <a:solidFill>
                <a:srgbClr val="FF0000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598370" y="4630420"/>
            <a:ext cx="8171180" cy="1557020"/>
            <a:chOff x="41843" y="6175"/>
            <a:chExt cx="12868" cy="2452"/>
          </a:xfrm>
        </p:grpSpPr>
        <p:sp>
          <p:nvSpPr>
            <p:cNvPr id="12" name="Text Box 515"/>
            <p:cNvSpPr txBox="1">
              <a:spLocks noChangeArrowheads="1"/>
            </p:cNvSpPr>
            <p:nvPr/>
          </p:nvSpPr>
          <p:spPr bwMode="auto">
            <a:xfrm>
              <a:off x="41843" y="6175"/>
              <a:ext cx="12868" cy="24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80479" tIns="40239" rIns="80479" bIns="40239">
              <a:spAutoFit/>
            </a:bodyPr>
            <a:lstStyle>
              <a:defPPr>
                <a:defRPr lang="zh-CN"/>
              </a:defPPr>
              <a:lvl1pPr algn="ctr" defTabSz="1846580">
                <a:buFont typeface="Arial" panose="020B0604020202020204" pitchFamily="34" charset="0"/>
                <a:buNone/>
                <a:defRPr sz="5600"/>
              </a:lvl1pPr>
            </a:lstStyle>
            <a:p>
              <a:pPr algn="l"/>
              <a:r>
                <a:rPr lang="zh-CN" altLang="en-US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图例：       </a:t>
              </a:r>
              <a:endParaRPr lang="zh-CN" altLang="en-US" sz="4800" dirty="0" smtClean="0"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algn="l"/>
              <a:r>
                <a:rPr lang="zh-CN" altLang="en-US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      </a:t>
              </a:r>
              <a:r>
                <a:rPr lang="en-US" altLang="zh-CN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      </a:t>
              </a:r>
              <a:r>
                <a:rPr lang="zh-CN" altLang="en-US" sz="4800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道路范围线</a:t>
              </a:r>
              <a:endParaRPr lang="en-US" sz="4800" dirty="0"/>
            </a:p>
          </p:txBody>
        </p:sp>
        <p:cxnSp>
          <p:nvCxnSpPr>
            <p:cNvPr id="14" name="直接连接符 13"/>
            <p:cNvCxnSpPr/>
            <p:nvPr/>
          </p:nvCxnSpPr>
          <p:spPr bwMode="auto">
            <a:xfrm>
              <a:off x="45121" y="7815"/>
              <a:ext cx="3289" cy="0"/>
            </a:xfrm>
            <a:prstGeom prst="line">
              <a:avLst/>
            </a:prstGeom>
            <a:solidFill>
              <a:srgbClr val="FFFFCC"/>
            </a:solidFill>
            <a:ln w="1270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" name="椭圆 5"/>
          <p:cNvSpPr/>
          <p:nvPr/>
        </p:nvSpPr>
        <p:spPr>
          <a:xfrm>
            <a:off x="24139525" y="8841105"/>
            <a:ext cx="132715" cy="130175"/>
          </a:xfrm>
          <a:prstGeom prst="ellipse">
            <a:avLst/>
          </a:prstGeom>
          <a:solidFill>
            <a:schemeClr val="tx1"/>
          </a:solidFill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4139525" y="8314055"/>
            <a:ext cx="132715" cy="130175"/>
          </a:xfrm>
          <a:prstGeom prst="ellipse">
            <a:avLst/>
          </a:prstGeom>
          <a:solidFill>
            <a:schemeClr val="tx1"/>
          </a:solidFill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4139525" y="8054975"/>
            <a:ext cx="132715" cy="130175"/>
          </a:xfrm>
          <a:prstGeom prst="ellipse">
            <a:avLst/>
          </a:prstGeom>
          <a:solidFill>
            <a:schemeClr val="tx1"/>
          </a:solidFill>
          <a:ln w="12700" cmpd="sng">
            <a:solidFill>
              <a:srgbClr val="000000"/>
            </a:solidFill>
            <a:prstDash val="solid"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592830" y="12414885"/>
            <a:ext cx="866775" cy="5629275"/>
          </a:xfrm>
          <a:prstGeom prst="rect">
            <a:avLst/>
          </a:prstGeom>
          <a:solidFill>
            <a:schemeClr val="bg1"/>
          </a:solidFill>
          <a:ln w="19050" cmpd="sng">
            <a:noFill/>
            <a:miter lim="800000"/>
          </a:ln>
        </p:spPr>
        <p:txBody>
          <a:bodyPr/>
          <a:p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19050" cmpd="sng">
          <a:solidFill>
            <a:srgbClr val="FF0000"/>
          </a:solidFill>
          <a:miter lim="800000"/>
        </a:ln>
      </a:spPr>
      <a:bodyPr/>
      <a:lstStyle>
        <a:defPPr>
          <a:defRPr>
            <a:ea typeface="黑体" panose="02010609060101010101" pitchFamily="49" charset="-122"/>
          </a:defRPr>
        </a:defPPr>
      </a:lstStyle>
    </a:spDef>
    <a:lnDef>
      <a:spPr bwMode="auto">
        <a:noFill/>
        <a:ln w="12700" cmpd="sng">
          <a:solidFill>
            <a:schemeClr val="tx1"/>
          </a:solidFill>
          <a:prstDash val="dash"/>
          <a:round/>
        </a:ln>
      </a:spPr>
      <a:bodyPr/>
      <a:lstStyle/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1000</Words>
  <Application>WPS 演示</Application>
  <PresentationFormat>自定义</PresentationFormat>
  <Paragraphs>49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黑体</vt:lpstr>
      <vt:lpstr>微软雅黑</vt:lpstr>
      <vt:lpstr>Arial Unicode MS</vt:lpstr>
      <vt:lpstr>默认设计模板</vt:lpstr>
      <vt:lpstr>PowerPoint 演示文稿</vt:lpstr>
      <vt:lpstr>PowerPoint 演示文稿</vt:lpstr>
    </vt:vector>
  </TitlesOfParts>
  <Company>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王左中右</cp:lastModifiedBy>
  <cp:revision>612</cp:revision>
  <cp:lastPrinted>2024-04-10T03:03:00Z</cp:lastPrinted>
  <dcterms:created xsi:type="dcterms:W3CDTF">2024-04-10T03:03:00Z</dcterms:created>
  <dcterms:modified xsi:type="dcterms:W3CDTF">2024-04-11T08:28:05Z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KSORubyTemplateID">
    <vt:lpwstr>2</vt:lpwstr>
  </property>
  <property fmtid="{D5CDD505-2E9C-101B-9397-08002B2CF9AE}" pid="4" name="ICV">
    <vt:lpwstr>6D1700FC30A36ADD82001666DDEE9D32_43</vt:lpwstr>
  </property>
</Properties>
</file>