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80" r:id="rId3"/>
    <p:sldId id="269" r:id="rId5"/>
  </p:sldIdLst>
  <p:sldSz cx="42808525" cy="29306520"/>
  <p:notesSz cx="7099300" cy="1023429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Arial" panose="020B0604020202020204" pitchFamily="34" charset="0"/>
        <a:ea typeface="黑体" panose="0201060906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雷浩" initials="雷浩" lastIdx="1" clrIdx="0"/>
  <p:cmAuthor id="1" name="李霄霄42329" initials="李霄霄42329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0000"/>
    <a:srgbClr val="FFFE05"/>
    <a:srgbClr val="07FE00"/>
    <a:srgbClr val="FFB400"/>
    <a:srgbClr val="33FFFE"/>
    <a:srgbClr val="00FF00"/>
    <a:srgbClr val="00CC00"/>
    <a:srgbClr val="FD9803"/>
    <a:srgbClr val="E08602"/>
    <a:srgbClr val="CE7B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35" autoAdjust="0"/>
    <p:restoredTop sz="92897" autoAdjust="0"/>
  </p:normalViewPr>
  <p:slideViewPr>
    <p:cSldViewPr showGuides="1">
      <p:cViewPr>
        <p:scale>
          <a:sx n="25" d="100"/>
          <a:sy n="25" d="100"/>
        </p:scale>
        <p:origin x="830" y="-1114"/>
      </p:cViewPr>
      <p:guideLst>
        <p:guide orient="horz" pos="9442"/>
        <p:guide pos="13492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7137" cy="5123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5249" tIns="47625" rIns="95249" bIns="47625" numCol="1" anchor="t" anchorCtr="0" compatLnSpc="1"/>
          <a:lstStyle>
            <a:lvl1pPr defTabSz="952500" eaLnBrk="1" hangingPunct="1">
              <a:buFont typeface="Arial" panose="020B0604020202020204" pitchFamily="34" charset="0"/>
              <a:buNone/>
              <a:defRPr sz="1200" b="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506" y="0"/>
            <a:ext cx="3077137" cy="5123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5249" tIns="47625" rIns="95249" bIns="47625" numCol="1" anchor="t" anchorCtr="0" compatLnSpc="1"/>
          <a:lstStyle>
            <a:lvl1pPr algn="r" defTabSz="952500" eaLnBrk="1" hangingPunct="1">
              <a:buFont typeface="Arial" panose="020B0604020202020204" pitchFamily="34" charset="0"/>
              <a:buNone/>
              <a:defRPr sz="1200" b="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/>
          </p:cNvSpPr>
          <p:nvPr>
            <p:ph type="sldImg"/>
          </p:nvPr>
        </p:nvSpPr>
        <p:spPr bwMode="auto">
          <a:xfrm>
            <a:off x="749300" y="768350"/>
            <a:ext cx="5603875" cy="3835400"/>
          </a:xfrm>
          <a:prstGeom prst="rect">
            <a:avLst/>
          </a:prstGeom>
          <a:noFill/>
          <a:ln w="9525">
            <a:noFill/>
            <a:miter lim="800000"/>
          </a:ln>
        </p:spPr>
      </p:sp>
      <p:sp>
        <p:nvSpPr>
          <p:cNvPr id="2053" name="Rectangle 5"/>
          <p:cNvSpPr>
            <a:spLocks noGrp="1"/>
          </p:cNvSpPr>
          <p:nvPr>
            <p:ph type="body" sz="quarter"/>
          </p:nvPr>
        </p:nvSpPr>
        <p:spPr>
          <a:xfrm>
            <a:off x="711257" y="4859519"/>
            <a:ext cx="5676787" cy="4607457"/>
          </a:xfrm>
          <a:prstGeom prst="rect">
            <a:avLst/>
          </a:prstGeom>
          <a:noFill/>
          <a:ln w="9525">
            <a:noFill/>
          </a:ln>
        </p:spPr>
        <p:txBody>
          <a:bodyPr wrap="square" lIns="95249" tIns="47625" rIns="95249" bIns="47625" anchor="ctr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2308"/>
            <a:ext cx="3077137" cy="5106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5249" tIns="47625" rIns="95249" bIns="47625" numCol="1" anchor="b" anchorCtr="0" compatLnSpc="1"/>
          <a:lstStyle>
            <a:lvl1pPr defTabSz="952500" eaLnBrk="1" hangingPunct="1">
              <a:buFont typeface="Arial" panose="020B0604020202020204" pitchFamily="34" charset="0"/>
              <a:buNone/>
              <a:defRPr sz="1200" b="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506" y="9722308"/>
            <a:ext cx="3077137" cy="5106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5249" tIns="47625" rIns="95249" bIns="47625" numCol="1" anchor="b" anchorCtr="0" compatLnSpc="1"/>
          <a:lstStyle>
            <a:lvl1pPr algn="r" defTabSz="951230">
              <a:buFont typeface="Arial" panose="020B0604020202020204" pitchFamily="34" charset="0"/>
              <a:buChar char="•"/>
              <a:defRPr sz="1200" b="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50CEC4C-DA12-48DE-9C77-246FFB94B3EC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numCol="1" anchorCtr="0" compatLnSpc="1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numCol="1" anchorCtr="0" compatLnSpc="1"/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199704" y="25762247"/>
            <a:ext cx="21418012" cy="10031261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088502" y="37744207"/>
            <a:ext cx="17640417" cy="11958152"/>
          </a:xfrm>
        </p:spPr>
        <p:txBody>
          <a:bodyPr/>
          <a:lstStyle>
            <a:lvl1pPr marL="0" indent="0" algn="ctr">
              <a:buNone/>
              <a:defRPr/>
            </a:lvl1pPr>
            <a:lvl2pPr marL="1953260" indent="0" algn="ctr">
              <a:buNone/>
              <a:defRPr/>
            </a:lvl2pPr>
            <a:lvl3pPr marL="3907790" indent="0" algn="ctr">
              <a:buNone/>
              <a:defRPr/>
            </a:lvl3pPr>
            <a:lvl4pPr marL="5861050" indent="0" algn="ctr">
              <a:buNone/>
              <a:defRPr/>
            </a:lvl4pPr>
            <a:lvl5pPr marL="7814945" indent="0" algn="ctr">
              <a:buNone/>
              <a:defRPr/>
            </a:lvl5pPr>
            <a:lvl6pPr marL="9768840" indent="0" algn="ctr">
              <a:buNone/>
              <a:defRPr/>
            </a:lvl6pPr>
            <a:lvl7pPr marL="11722735" indent="0" algn="ctr">
              <a:buNone/>
              <a:defRPr/>
            </a:lvl7pPr>
            <a:lvl8pPr marL="13675995" indent="0" algn="ctr">
              <a:buNone/>
              <a:defRPr/>
            </a:lvl8pPr>
            <a:lvl9pPr marL="15630525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79E8B-F874-42D5-81A5-806B9E41ABD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837CBC-D2F3-4B52-9B0F-3E432AD8868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299699" y="41296417"/>
            <a:ext cx="21419600" cy="9294789"/>
          </a:xfrm>
        </p:spPr>
        <p:txBody>
          <a:bodyPr anchor="t"/>
          <a:lstStyle>
            <a:lvl1pPr algn="l">
              <a:defRPr sz="1709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299699" y="31060404"/>
            <a:ext cx="21419600" cy="10236013"/>
          </a:xfrm>
        </p:spPr>
        <p:txBody>
          <a:bodyPr anchor="b"/>
          <a:lstStyle>
            <a:lvl1pPr marL="0" indent="0">
              <a:buNone/>
              <a:defRPr sz="8550"/>
            </a:lvl1pPr>
            <a:lvl2pPr marL="1953260" indent="0">
              <a:buNone/>
              <a:defRPr sz="7695"/>
            </a:lvl2pPr>
            <a:lvl3pPr marL="3907790" indent="0">
              <a:buNone/>
              <a:defRPr sz="6840"/>
            </a:lvl3pPr>
            <a:lvl4pPr marL="5861050" indent="0">
              <a:buNone/>
              <a:defRPr sz="5985"/>
            </a:lvl4pPr>
            <a:lvl5pPr marL="7814945" indent="0">
              <a:buNone/>
              <a:defRPr sz="5985"/>
            </a:lvl5pPr>
            <a:lvl6pPr marL="9768840" indent="0">
              <a:buNone/>
              <a:defRPr sz="5985"/>
            </a:lvl6pPr>
            <a:lvl7pPr marL="11722735" indent="0">
              <a:buNone/>
              <a:defRPr sz="5985"/>
            </a:lvl7pPr>
            <a:lvl8pPr marL="13675995" indent="0">
              <a:buNone/>
              <a:defRPr sz="5985"/>
            </a:lvl8pPr>
            <a:lvl9pPr marL="15630525" indent="0">
              <a:buNone/>
              <a:defRPr sz="5985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C5B8C-D762-45AE-97E0-560B8155009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569576" y="22144961"/>
            <a:ext cx="11262948" cy="30884222"/>
          </a:xfrm>
        </p:spPr>
        <p:txBody>
          <a:bodyPr/>
          <a:lstStyle>
            <a:lvl1pPr>
              <a:defRPr sz="11965"/>
            </a:lvl1pPr>
            <a:lvl2pPr>
              <a:defRPr sz="10260"/>
            </a:lvl2pPr>
            <a:lvl3pPr>
              <a:defRPr sz="8550"/>
            </a:lvl3pPr>
            <a:lvl4pPr>
              <a:defRPr sz="7695"/>
            </a:lvl4pPr>
            <a:lvl5pPr>
              <a:defRPr sz="7695"/>
            </a:lvl5pPr>
            <a:lvl6pPr>
              <a:defRPr sz="7695"/>
            </a:lvl6pPr>
            <a:lvl7pPr>
              <a:defRPr sz="7695"/>
            </a:lvl7pPr>
            <a:lvl8pPr>
              <a:defRPr sz="7695"/>
            </a:lvl8pPr>
            <a:lvl9pPr>
              <a:defRPr sz="7695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7984897" y="22144961"/>
            <a:ext cx="11262948" cy="30884222"/>
          </a:xfrm>
        </p:spPr>
        <p:txBody>
          <a:bodyPr/>
          <a:lstStyle>
            <a:lvl1pPr>
              <a:defRPr sz="11965"/>
            </a:lvl1pPr>
            <a:lvl2pPr>
              <a:defRPr sz="10260"/>
            </a:lvl2pPr>
            <a:lvl3pPr>
              <a:defRPr sz="8550"/>
            </a:lvl3pPr>
            <a:lvl4pPr>
              <a:defRPr sz="7695"/>
            </a:lvl4pPr>
            <a:lvl5pPr>
              <a:defRPr sz="7695"/>
            </a:lvl5pPr>
            <a:lvl6pPr>
              <a:defRPr sz="7695"/>
            </a:lvl6pPr>
            <a:lvl7pPr>
              <a:defRPr sz="7695"/>
            </a:lvl7pPr>
            <a:lvl8pPr>
              <a:defRPr sz="7695"/>
            </a:lvl8pPr>
            <a:lvl9pPr>
              <a:defRPr sz="7695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55A14-5070-4503-8764-7E0F65304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569576" y="21700538"/>
            <a:ext cx="11132795" cy="4364868"/>
          </a:xfrm>
        </p:spPr>
        <p:txBody>
          <a:bodyPr anchor="b"/>
          <a:lstStyle>
            <a:lvl1pPr marL="0" indent="0">
              <a:buNone/>
              <a:defRPr sz="10260" b="1"/>
            </a:lvl1pPr>
            <a:lvl2pPr marL="1953260" indent="0">
              <a:buNone/>
              <a:defRPr sz="8550" b="1"/>
            </a:lvl2pPr>
            <a:lvl3pPr marL="3907790" indent="0">
              <a:buNone/>
              <a:defRPr sz="7695" b="1"/>
            </a:lvl3pPr>
            <a:lvl4pPr marL="5861050" indent="0">
              <a:buNone/>
              <a:defRPr sz="6840" b="1"/>
            </a:lvl4pPr>
            <a:lvl5pPr marL="7814945" indent="0">
              <a:buNone/>
              <a:defRPr sz="6840" b="1"/>
            </a:lvl5pPr>
            <a:lvl6pPr marL="9768840" indent="0">
              <a:buNone/>
              <a:defRPr sz="6840" b="1"/>
            </a:lvl6pPr>
            <a:lvl7pPr marL="11722735" indent="0">
              <a:buNone/>
              <a:defRPr sz="6840" b="1"/>
            </a:lvl7pPr>
            <a:lvl8pPr marL="13675995" indent="0">
              <a:buNone/>
              <a:defRPr sz="6840" b="1"/>
            </a:lvl8pPr>
            <a:lvl9pPr marL="15630525" indent="0">
              <a:buNone/>
              <a:defRPr sz="684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569576" y="26065407"/>
            <a:ext cx="11132795" cy="26963776"/>
          </a:xfrm>
        </p:spPr>
        <p:txBody>
          <a:bodyPr/>
          <a:lstStyle>
            <a:lvl1pPr>
              <a:defRPr sz="10260"/>
            </a:lvl1pPr>
            <a:lvl2pPr>
              <a:defRPr sz="8550"/>
            </a:lvl2pPr>
            <a:lvl3pPr>
              <a:defRPr sz="7695"/>
            </a:lvl3pPr>
            <a:lvl4pPr>
              <a:defRPr sz="6840"/>
            </a:lvl4pPr>
            <a:lvl5pPr>
              <a:defRPr sz="6840"/>
            </a:lvl5pPr>
            <a:lvl6pPr>
              <a:defRPr sz="6840"/>
            </a:lvl6pPr>
            <a:lvl7pPr>
              <a:defRPr sz="6840"/>
            </a:lvl7pPr>
            <a:lvl8pPr>
              <a:defRPr sz="6840"/>
            </a:lvl8pPr>
            <a:lvl9pPr>
              <a:defRPr sz="684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8110288" y="21700538"/>
            <a:ext cx="11137556" cy="4364868"/>
          </a:xfrm>
        </p:spPr>
        <p:txBody>
          <a:bodyPr anchor="b"/>
          <a:lstStyle>
            <a:lvl1pPr marL="0" indent="0">
              <a:buNone/>
              <a:defRPr sz="10260" b="1"/>
            </a:lvl1pPr>
            <a:lvl2pPr marL="1953260" indent="0">
              <a:buNone/>
              <a:defRPr sz="8550" b="1"/>
            </a:lvl2pPr>
            <a:lvl3pPr marL="3907790" indent="0">
              <a:buNone/>
              <a:defRPr sz="7695" b="1"/>
            </a:lvl3pPr>
            <a:lvl4pPr marL="5861050" indent="0">
              <a:buNone/>
              <a:defRPr sz="6840" b="1"/>
            </a:lvl4pPr>
            <a:lvl5pPr marL="7814945" indent="0">
              <a:buNone/>
              <a:defRPr sz="6840" b="1"/>
            </a:lvl5pPr>
            <a:lvl6pPr marL="9768840" indent="0">
              <a:buNone/>
              <a:defRPr sz="6840" b="1"/>
            </a:lvl6pPr>
            <a:lvl7pPr marL="11722735" indent="0">
              <a:buNone/>
              <a:defRPr sz="6840" b="1"/>
            </a:lvl7pPr>
            <a:lvl8pPr marL="13675995" indent="0">
              <a:buNone/>
              <a:defRPr sz="6840" b="1"/>
            </a:lvl8pPr>
            <a:lvl9pPr marL="15630525" indent="0">
              <a:buNone/>
              <a:defRPr sz="684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8110288" y="26065407"/>
            <a:ext cx="11137556" cy="26963776"/>
          </a:xfrm>
        </p:spPr>
        <p:txBody>
          <a:bodyPr/>
          <a:lstStyle>
            <a:lvl1pPr>
              <a:defRPr sz="10260"/>
            </a:lvl1pPr>
            <a:lvl2pPr>
              <a:defRPr sz="8550"/>
            </a:lvl2pPr>
            <a:lvl3pPr>
              <a:defRPr sz="7695"/>
            </a:lvl3pPr>
            <a:lvl4pPr>
              <a:defRPr sz="6840"/>
            </a:lvl4pPr>
            <a:lvl5pPr>
              <a:defRPr sz="6840"/>
            </a:lvl5pPr>
            <a:lvl6pPr>
              <a:defRPr sz="6840"/>
            </a:lvl6pPr>
            <a:lvl7pPr>
              <a:defRPr sz="6840"/>
            </a:lvl7pPr>
            <a:lvl8pPr>
              <a:defRPr sz="6840"/>
            </a:lvl8pPr>
            <a:lvl9pPr>
              <a:defRPr sz="684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A7719-F630-4626-B310-49B346F673B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19DDC-F336-4070-BC89-ED308FCEE68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91DD87-305E-4812-AFC4-8E907CC7756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69576" y="13088256"/>
            <a:ext cx="8290076" cy="7929775"/>
          </a:xfrm>
        </p:spPr>
        <p:txBody>
          <a:bodyPr anchor="b"/>
          <a:lstStyle>
            <a:lvl1pPr algn="l">
              <a:defRPr sz="855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61224" y="13088256"/>
            <a:ext cx="14086620" cy="39940927"/>
          </a:xfrm>
        </p:spPr>
        <p:txBody>
          <a:bodyPr/>
          <a:lstStyle>
            <a:lvl1pPr>
              <a:defRPr sz="13675"/>
            </a:lvl1pPr>
            <a:lvl2pPr>
              <a:defRPr sz="11965"/>
            </a:lvl2pPr>
            <a:lvl3pPr>
              <a:defRPr sz="10260"/>
            </a:lvl3pPr>
            <a:lvl4pPr>
              <a:defRPr sz="8550"/>
            </a:lvl4pPr>
            <a:lvl5pPr>
              <a:defRPr sz="8550"/>
            </a:lvl5pPr>
            <a:lvl6pPr>
              <a:defRPr sz="8550"/>
            </a:lvl6pPr>
            <a:lvl7pPr>
              <a:defRPr sz="8550"/>
            </a:lvl7pPr>
            <a:lvl8pPr>
              <a:defRPr sz="8550"/>
            </a:lvl8pPr>
            <a:lvl9pPr>
              <a:defRPr sz="85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569576" y="21018032"/>
            <a:ext cx="8290076" cy="32011151"/>
          </a:xfrm>
        </p:spPr>
        <p:txBody>
          <a:bodyPr/>
          <a:lstStyle>
            <a:lvl1pPr marL="0" indent="0">
              <a:buNone/>
              <a:defRPr sz="5985"/>
            </a:lvl1pPr>
            <a:lvl2pPr marL="1953260" indent="0">
              <a:buNone/>
              <a:defRPr sz="5130"/>
            </a:lvl2pPr>
            <a:lvl3pPr marL="3907790" indent="0">
              <a:buNone/>
              <a:defRPr sz="4275"/>
            </a:lvl3pPr>
            <a:lvl4pPr marL="5861050" indent="0">
              <a:buNone/>
              <a:defRPr sz="3845"/>
            </a:lvl4pPr>
            <a:lvl5pPr marL="7814945" indent="0">
              <a:buNone/>
              <a:defRPr sz="3845"/>
            </a:lvl5pPr>
            <a:lvl6pPr marL="9768840" indent="0">
              <a:buNone/>
              <a:defRPr sz="3845"/>
            </a:lvl6pPr>
            <a:lvl7pPr marL="11722735" indent="0">
              <a:buNone/>
              <a:defRPr sz="3845"/>
            </a:lvl7pPr>
            <a:lvl8pPr marL="13675995" indent="0">
              <a:buNone/>
              <a:defRPr sz="3845"/>
            </a:lvl8pPr>
            <a:lvl9pPr marL="15630525" indent="0">
              <a:buNone/>
              <a:defRPr sz="3845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503AD-019E-49A3-B21C-6050E4A53AF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248763" y="43983589"/>
            <a:ext cx="15118317" cy="3866480"/>
          </a:xfrm>
        </p:spPr>
        <p:txBody>
          <a:bodyPr anchor="b"/>
          <a:lstStyle>
            <a:lvl1pPr algn="l">
              <a:defRPr sz="855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0248763" y="15405605"/>
            <a:ext cx="15118317" cy="28079596"/>
          </a:xfrm>
        </p:spPr>
        <p:txBody>
          <a:bodyPr/>
          <a:lstStyle>
            <a:lvl1pPr marL="0" indent="0">
              <a:buNone/>
              <a:defRPr sz="13675"/>
            </a:lvl1pPr>
            <a:lvl2pPr marL="1953260" indent="0">
              <a:buNone/>
              <a:defRPr sz="11965"/>
            </a:lvl2pPr>
            <a:lvl3pPr marL="3907790" indent="0">
              <a:buNone/>
              <a:defRPr sz="10260"/>
            </a:lvl3pPr>
            <a:lvl4pPr marL="5861050" indent="0">
              <a:buNone/>
              <a:defRPr sz="8550"/>
            </a:lvl4pPr>
            <a:lvl5pPr marL="7814945" indent="0">
              <a:buNone/>
              <a:defRPr sz="8550"/>
            </a:lvl5pPr>
            <a:lvl6pPr marL="9768840" indent="0">
              <a:buNone/>
              <a:defRPr sz="8550"/>
            </a:lvl6pPr>
            <a:lvl7pPr marL="11722735" indent="0">
              <a:buNone/>
              <a:defRPr sz="8550"/>
            </a:lvl7pPr>
            <a:lvl8pPr marL="13675995" indent="0">
              <a:buNone/>
              <a:defRPr sz="8550"/>
            </a:lvl8pPr>
            <a:lvl9pPr marL="15630525" indent="0">
              <a:buNone/>
              <a:defRPr sz="855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0248763" y="47850069"/>
            <a:ext cx="15118317" cy="5493385"/>
          </a:xfrm>
        </p:spPr>
        <p:txBody>
          <a:bodyPr/>
          <a:lstStyle>
            <a:lvl1pPr marL="0" indent="0">
              <a:buNone/>
              <a:defRPr sz="5985"/>
            </a:lvl1pPr>
            <a:lvl2pPr marL="1953260" indent="0">
              <a:buNone/>
              <a:defRPr sz="5130"/>
            </a:lvl2pPr>
            <a:lvl3pPr marL="3907790" indent="0">
              <a:buNone/>
              <a:defRPr sz="4275"/>
            </a:lvl3pPr>
            <a:lvl4pPr marL="5861050" indent="0">
              <a:buNone/>
              <a:defRPr sz="3845"/>
            </a:lvl4pPr>
            <a:lvl5pPr marL="7814945" indent="0">
              <a:buNone/>
              <a:defRPr sz="3845"/>
            </a:lvl5pPr>
            <a:lvl6pPr marL="9768840" indent="0">
              <a:buNone/>
              <a:defRPr sz="3845"/>
            </a:lvl6pPr>
            <a:lvl7pPr marL="11722735" indent="0">
              <a:buNone/>
              <a:defRPr sz="3845"/>
            </a:lvl7pPr>
            <a:lvl8pPr marL="13675995" indent="0">
              <a:buNone/>
              <a:defRPr sz="3845"/>
            </a:lvl8pPr>
            <a:lvl9pPr marL="15630525" indent="0">
              <a:buNone/>
              <a:defRPr sz="3845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3B3E8-6D4D-4E31-B852-D07B4F5304F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60877-E2B2-412B-A639-BA2BEC32B1D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3578277" y="13099367"/>
            <a:ext cx="5669567" cy="39929816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6569576" y="13099367"/>
            <a:ext cx="16856328" cy="39929816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B0E01-200A-45ED-8FD3-4CF18EF405C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 bwMode="auto">
          <a:xfrm>
            <a:off x="17450486" y="12399401"/>
            <a:ext cx="38518773" cy="4882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4707" tIns="92353" rIns="184707" bIns="92353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 bwMode="auto">
          <a:xfrm>
            <a:off x="17450486" y="18062619"/>
            <a:ext cx="38518773" cy="193371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4707" tIns="92353" rIns="184707" bIns="92353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450486" y="37909279"/>
            <a:ext cx="9993168" cy="20316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4707" tIns="92353" rIns="184707" bIns="92353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1965" b="0" noProof="1">
                <a:latin typeface="Arial" panose="020B0604020202020204" pitchFamily="34" charset="0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935597" y="37909279"/>
            <a:ext cx="13548551" cy="20316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4707" tIns="92353" rIns="184707" bIns="92353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11965" b="0" noProof="1">
                <a:latin typeface="Arial" panose="020B0604020202020204" pitchFamily="34" charset="0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976091" y="37909279"/>
            <a:ext cx="9993168" cy="20316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4707" tIns="92353" rIns="184707" bIns="92353" numCol="1" anchor="t" anchorCtr="0" compatLnSpc="1"/>
          <a:lstStyle>
            <a:lvl1pPr algn="r">
              <a:buFont typeface="Arial" panose="020B0604020202020204" pitchFamily="34" charset="0"/>
              <a:buChar char="•"/>
              <a:defRPr sz="11965" b="0" noProof="1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DAC2E579-495A-49C5-AA7F-207CAFDBE7BA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7882890" rtl="0" eaLnBrk="0" fontAlgn="base" hangingPunct="0">
        <a:spcBef>
          <a:spcPct val="0"/>
        </a:spcBef>
        <a:spcAft>
          <a:spcPct val="0"/>
        </a:spcAft>
        <a:defRPr sz="38035">
          <a:solidFill>
            <a:schemeClr val="tx2"/>
          </a:solidFill>
          <a:latin typeface="+mj-lt"/>
          <a:ea typeface="+mj-ea"/>
          <a:cs typeface="+mj-cs"/>
        </a:defRPr>
      </a:lvl1pPr>
      <a:lvl2pPr algn="ctr" defTabSz="1844675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1844675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1844675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1844675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1845945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1845945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1845945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1845945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2966085" indent="-2966085" algn="l" defTabSz="7882890" rtl="0" eaLnBrk="0" fontAlgn="base" hangingPunct="0">
        <a:spcBef>
          <a:spcPts val="425"/>
        </a:spcBef>
        <a:spcAft>
          <a:spcPct val="0"/>
        </a:spcAft>
        <a:buChar char="•"/>
        <a:defRPr sz="27350">
          <a:solidFill>
            <a:schemeClr val="tx1"/>
          </a:solidFill>
          <a:latin typeface="+mn-lt"/>
          <a:ea typeface="+mn-ea"/>
          <a:cs typeface="+mn-cs"/>
        </a:defRPr>
      </a:lvl1pPr>
      <a:lvl2pPr marL="6412230" indent="-2463800" algn="l" defTabSz="7882890" rtl="0" eaLnBrk="0" fontAlgn="base" hangingPunct="0">
        <a:spcBef>
          <a:spcPts val="425"/>
        </a:spcBef>
        <a:spcAft>
          <a:spcPct val="0"/>
        </a:spcAft>
        <a:buChar char="–"/>
        <a:defRPr sz="23930">
          <a:solidFill>
            <a:schemeClr val="tx1"/>
          </a:solidFill>
          <a:latin typeface="+mn-lt"/>
          <a:ea typeface="+mn-ea"/>
        </a:defRPr>
      </a:lvl2pPr>
      <a:lvl3pPr marL="9863455" indent="-1975485" algn="l" defTabSz="7882890" rtl="0" eaLnBrk="0" fontAlgn="base" hangingPunct="0">
        <a:spcBef>
          <a:spcPts val="425"/>
        </a:spcBef>
        <a:spcAft>
          <a:spcPct val="0"/>
        </a:spcAft>
        <a:buChar char="•"/>
        <a:defRPr sz="20940">
          <a:solidFill>
            <a:schemeClr val="tx1"/>
          </a:solidFill>
          <a:latin typeface="+mn-lt"/>
          <a:ea typeface="+mn-ea"/>
        </a:defRPr>
      </a:lvl3pPr>
      <a:lvl4pPr marL="13811885" indent="-1975485" algn="l" defTabSz="7882890" rtl="0" eaLnBrk="0" fontAlgn="base" hangingPunct="0">
        <a:spcBef>
          <a:spcPts val="425"/>
        </a:spcBef>
        <a:spcAft>
          <a:spcPct val="0"/>
        </a:spcAft>
        <a:buChar char="–"/>
        <a:defRPr sz="17090">
          <a:solidFill>
            <a:schemeClr val="tx1"/>
          </a:solidFill>
          <a:latin typeface="+mn-lt"/>
          <a:ea typeface="+mn-ea"/>
        </a:defRPr>
      </a:lvl4pPr>
      <a:lvl5pPr marL="17760315" indent="-1975485" algn="l" defTabSz="7882890" rtl="0" eaLnBrk="0" fontAlgn="base" hangingPunct="0">
        <a:spcBef>
          <a:spcPts val="425"/>
        </a:spcBef>
        <a:spcAft>
          <a:spcPct val="0"/>
        </a:spcAft>
        <a:buChar char="»"/>
        <a:defRPr sz="17090">
          <a:solidFill>
            <a:schemeClr val="tx1"/>
          </a:solidFill>
          <a:latin typeface="+mn-lt"/>
          <a:ea typeface="+mn-ea"/>
        </a:defRPr>
      </a:lvl5pPr>
      <a:lvl6pPr marL="19714210" indent="-1975485" algn="l" defTabSz="7888605" rtl="0" eaLnBrk="0" fontAlgn="base" hangingPunct="0">
        <a:spcBef>
          <a:spcPts val="425"/>
        </a:spcBef>
        <a:spcAft>
          <a:spcPct val="0"/>
        </a:spcAft>
        <a:buChar char="»"/>
        <a:defRPr sz="17090">
          <a:solidFill>
            <a:schemeClr val="tx1"/>
          </a:solidFill>
          <a:latin typeface="+mn-lt"/>
          <a:ea typeface="+mn-ea"/>
        </a:defRPr>
      </a:lvl6pPr>
      <a:lvl7pPr marL="21667470" indent="-1975485" algn="l" defTabSz="7888605" rtl="0" eaLnBrk="0" fontAlgn="base" hangingPunct="0">
        <a:spcBef>
          <a:spcPts val="425"/>
        </a:spcBef>
        <a:spcAft>
          <a:spcPct val="0"/>
        </a:spcAft>
        <a:buChar char="»"/>
        <a:defRPr sz="17090">
          <a:solidFill>
            <a:schemeClr val="tx1"/>
          </a:solidFill>
          <a:latin typeface="+mn-lt"/>
          <a:ea typeface="+mn-ea"/>
        </a:defRPr>
      </a:lvl7pPr>
      <a:lvl8pPr marL="23622000" indent="-1975485" algn="l" defTabSz="7888605" rtl="0" eaLnBrk="0" fontAlgn="base" hangingPunct="0">
        <a:spcBef>
          <a:spcPts val="425"/>
        </a:spcBef>
        <a:spcAft>
          <a:spcPct val="0"/>
        </a:spcAft>
        <a:buChar char="»"/>
        <a:defRPr sz="17090">
          <a:solidFill>
            <a:schemeClr val="tx1"/>
          </a:solidFill>
          <a:latin typeface="+mn-lt"/>
          <a:ea typeface="+mn-ea"/>
        </a:defRPr>
      </a:lvl8pPr>
      <a:lvl9pPr marL="25575260" indent="-1975485" algn="l" defTabSz="7888605" rtl="0" eaLnBrk="0" fontAlgn="base" hangingPunct="0">
        <a:spcBef>
          <a:spcPts val="425"/>
        </a:spcBef>
        <a:spcAft>
          <a:spcPct val="0"/>
        </a:spcAft>
        <a:buChar char="»"/>
        <a:defRPr sz="1709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3907790" rtl="0" eaLnBrk="1" latinLnBrk="0" hangingPunct="1">
        <a:defRPr sz="7695" kern="1200">
          <a:solidFill>
            <a:schemeClr val="tx1"/>
          </a:solidFill>
          <a:latin typeface="+mn-lt"/>
          <a:ea typeface="+mn-ea"/>
          <a:cs typeface="+mn-cs"/>
        </a:defRPr>
      </a:lvl1pPr>
      <a:lvl2pPr marL="1953260" algn="l" defTabSz="3907790" rtl="0" eaLnBrk="1" latinLnBrk="0" hangingPunct="1">
        <a:defRPr sz="7695" kern="1200">
          <a:solidFill>
            <a:schemeClr val="tx1"/>
          </a:solidFill>
          <a:latin typeface="+mn-lt"/>
          <a:ea typeface="+mn-ea"/>
          <a:cs typeface="+mn-cs"/>
        </a:defRPr>
      </a:lvl2pPr>
      <a:lvl3pPr marL="3907790" algn="l" defTabSz="3907790" rtl="0" eaLnBrk="1" latinLnBrk="0" hangingPunct="1">
        <a:defRPr sz="7695" kern="1200">
          <a:solidFill>
            <a:schemeClr val="tx1"/>
          </a:solidFill>
          <a:latin typeface="+mn-lt"/>
          <a:ea typeface="+mn-ea"/>
          <a:cs typeface="+mn-cs"/>
        </a:defRPr>
      </a:lvl3pPr>
      <a:lvl4pPr marL="5861050" algn="l" defTabSz="3907790" rtl="0" eaLnBrk="1" latinLnBrk="0" hangingPunct="1">
        <a:defRPr sz="7695" kern="1200">
          <a:solidFill>
            <a:schemeClr val="tx1"/>
          </a:solidFill>
          <a:latin typeface="+mn-lt"/>
          <a:ea typeface="+mn-ea"/>
          <a:cs typeface="+mn-cs"/>
        </a:defRPr>
      </a:lvl4pPr>
      <a:lvl5pPr marL="7814945" algn="l" defTabSz="3907790" rtl="0" eaLnBrk="1" latinLnBrk="0" hangingPunct="1">
        <a:defRPr sz="7695" kern="1200">
          <a:solidFill>
            <a:schemeClr val="tx1"/>
          </a:solidFill>
          <a:latin typeface="+mn-lt"/>
          <a:ea typeface="+mn-ea"/>
          <a:cs typeface="+mn-cs"/>
        </a:defRPr>
      </a:lvl5pPr>
      <a:lvl6pPr marL="9768840" algn="l" defTabSz="3907790" rtl="0" eaLnBrk="1" latinLnBrk="0" hangingPunct="1">
        <a:defRPr sz="7695" kern="1200">
          <a:solidFill>
            <a:schemeClr val="tx1"/>
          </a:solidFill>
          <a:latin typeface="+mn-lt"/>
          <a:ea typeface="+mn-ea"/>
          <a:cs typeface="+mn-cs"/>
        </a:defRPr>
      </a:lvl6pPr>
      <a:lvl7pPr marL="11722735" algn="l" defTabSz="3907790" rtl="0" eaLnBrk="1" latinLnBrk="0" hangingPunct="1">
        <a:defRPr sz="7695" kern="1200">
          <a:solidFill>
            <a:schemeClr val="tx1"/>
          </a:solidFill>
          <a:latin typeface="+mn-lt"/>
          <a:ea typeface="+mn-ea"/>
          <a:cs typeface="+mn-cs"/>
        </a:defRPr>
      </a:lvl7pPr>
      <a:lvl8pPr marL="13675995" algn="l" defTabSz="3907790" rtl="0" eaLnBrk="1" latinLnBrk="0" hangingPunct="1">
        <a:defRPr sz="7695" kern="1200">
          <a:solidFill>
            <a:schemeClr val="tx1"/>
          </a:solidFill>
          <a:latin typeface="+mn-lt"/>
          <a:ea typeface="+mn-ea"/>
          <a:cs typeface="+mn-cs"/>
        </a:defRPr>
      </a:lvl8pPr>
      <a:lvl9pPr marL="15630525" algn="l" defTabSz="3907790" rtl="0" eaLnBrk="1" latinLnBrk="0" hangingPunct="1">
        <a:defRPr sz="76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44932" y="6776217"/>
            <a:ext cx="18725063" cy="123998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859451" y="7759911"/>
            <a:ext cx="14624591" cy="15612073"/>
          </a:xfrm>
          <a:prstGeom prst="rect">
            <a:avLst/>
          </a:prstGeom>
        </p:spPr>
      </p:pic>
      <p:sp>
        <p:nvSpPr>
          <p:cNvPr id="14342" name="Text Box 66"/>
          <p:cNvSpPr txBox="1">
            <a:spLocks noChangeArrowheads="1"/>
          </p:cNvSpPr>
          <p:nvPr/>
        </p:nvSpPr>
        <p:spPr bwMode="auto">
          <a:xfrm>
            <a:off x="33285113" y="27759025"/>
            <a:ext cx="9556750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6000" dirty="0">
                <a:solidFill>
                  <a:srgbClr val="66FFFF"/>
                </a:solidFill>
                <a:latin typeface="黑体" panose="02010609060101010101" pitchFamily="2" charset="-122"/>
              </a:rPr>
              <a:t>昆明市西山区自然资源局</a:t>
            </a:r>
            <a:endParaRPr lang="en-US" altLang="zh-CN" sz="6000" dirty="0">
              <a:solidFill>
                <a:srgbClr val="66FFFF"/>
              </a:solidFill>
              <a:latin typeface="黑体" panose="02010609060101010101" pitchFamily="2" charset="-122"/>
            </a:endParaRPr>
          </a:p>
        </p:txBody>
      </p:sp>
      <p:sp>
        <p:nvSpPr>
          <p:cNvPr id="14344" name="矩形 2"/>
          <p:cNvSpPr>
            <a:spLocks noChangeArrowheads="1"/>
          </p:cNvSpPr>
          <p:nvPr/>
        </p:nvSpPr>
        <p:spPr bwMode="auto">
          <a:xfrm>
            <a:off x="23050500" y="2915920"/>
            <a:ext cx="18959195" cy="20471787"/>
          </a:xfrm>
          <a:prstGeom prst="rect">
            <a:avLst/>
          </a:prstGeom>
          <a:noFill/>
          <a:ln w="9525">
            <a:solidFill>
              <a:schemeClr val="tx1"/>
            </a:solidFill>
            <a:round/>
          </a:ln>
        </p:spPr>
        <p:txBody>
          <a:bodyPr/>
          <a:lstStyle/>
          <a:p>
            <a:pPr eaLnBrk="0" hangingPunct="0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4348" name="Rectangle 34"/>
          <p:cNvSpPr>
            <a:spLocks noChangeArrowheads="1"/>
          </p:cNvSpPr>
          <p:nvPr/>
        </p:nvSpPr>
        <p:spPr bwMode="auto">
          <a:xfrm>
            <a:off x="938530" y="2813050"/>
            <a:ext cx="21980525" cy="205746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82" y="3276155"/>
            <a:ext cx="14185576" cy="1368152"/>
          </a:xfrm>
          <a:prstGeom prst="rect">
            <a:avLst/>
          </a:prstGeom>
        </p:spPr>
      </p:pic>
      <p:sp>
        <p:nvSpPr>
          <p:cNvPr id="14343" name="Text Box 515"/>
          <p:cNvSpPr txBox="1">
            <a:spLocks noChangeArrowheads="1"/>
          </p:cNvSpPr>
          <p:nvPr/>
        </p:nvSpPr>
        <p:spPr bwMode="auto">
          <a:xfrm>
            <a:off x="1457960" y="3204210"/>
            <a:ext cx="17062450" cy="8185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>
            <a:defPPr>
              <a:defRPr lang="zh-CN"/>
            </a:defPPr>
            <a:lvl1pPr algn="ctr" defTabSz="1846580">
              <a:buFont typeface="Arial" panose="020B0604020202020204" pitchFamily="34" charset="0"/>
              <a:buNone/>
              <a:defRPr sz="5600"/>
            </a:lvl1pPr>
          </a:lstStyle>
          <a:p>
            <a:r>
              <a:rPr sz="4800" dirty="0">
                <a:latin typeface="宋体" panose="02010600030101010101" pitchFamily="2" charset="-122"/>
                <a:ea typeface="宋体" panose="02010600030101010101" pitchFamily="2" charset="-122"/>
              </a:rPr>
              <a:t>西山11号规划路北段（367路—9号路）</a:t>
            </a: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</a:rPr>
              <a:t>新建工程区位图</a:t>
            </a:r>
            <a:endParaRPr lang="zh-CN" altLang="en-US" sz="4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 flipH="1">
            <a:off x="1242591" y="23479782"/>
            <a:ext cx="18162371" cy="36055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zh-CN" altLang="en-US" sz="3400" b="0" dirty="0">
                <a:latin typeface="黑体" panose="02010609060101010101" pitchFamily="2" charset="-122"/>
              </a:rPr>
              <a:t>主要规划申报指标如下</a:t>
            </a:r>
            <a:r>
              <a:rPr lang="en-US" altLang="zh-CN" sz="3400" b="0" dirty="0">
                <a:latin typeface="黑体" panose="02010609060101010101" pitchFamily="2" charset="-122"/>
              </a:rPr>
              <a:t>:</a:t>
            </a:r>
            <a:endParaRPr lang="en-US" altLang="zh-CN" sz="3400" b="0" dirty="0">
              <a:latin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400" b="0" dirty="0">
                <a:latin typeface="黑体" panose="02010609060101010101" pitchFamily="2" charset="-122"/>
              </a:rPr>
              <a:t>道路等级</a:t>
            </a:r>
            <a:r>
              <a:rPr lang="en-US" altLang="zh-CN" sz="3400" b="0" dirty="0">
                <a:latin typeface="黑体" panose="02010609060101010101" pitchFamily="2" charset="-122"/>
              </a:rPr>
              <a:t>:</a:t>
            </a:r>
            <a:r>
              <a:rPr lang="zh-CN" altLang="en-US" sz="3400" b="0" dirty="0">
                <a:latin typeface="黑体" panose="02010609060101010101" pitchFamily="2" charset="-122"/>
              </a:rPr>
              <a:t>城市次干路 道路红线宽度</a:t>
            </a:r>
            <a:r>
              <a:rPr lang="en-US" altLang="zh-CN" sz="3400" b="0" dirty="0">
                <a:latin typeface="黑体" panose="02010609060101010101" pitchFamily="2" charset="-122"/>
              </a:rPr>
              <a:t>:30m </a:t>
            </a:r>
            <a:r>
              <a:rPr lang="zh-CN" altLang="en-US" sz="3400" b="0" dirty="0">
                <a:latin typeface="黑体" panose="02010609060101010101" pitchFamily="2" charset="-122"/>
              </a:rPr>
              <a:t>道路长度</a:t>
            </a:r>
            <a:r>
              <a:rPr lang="en-US" altLang="zh-CN" sz="3400" b="0" dirty="0">
                <a:latin typeface="黑体" panose="02010609060101010101" pitchFamily="2" charset="-122"/>
              </a:rPr>
              <a:t>:160m </a:t>
            </a:r>
            <a:r>
              <a:rPr lang="zh-CN" altLang="en-US" sz="3400" b="0" dirty="0">
                <a:latin typeface="黑体" panose="02010609060101010101" pitchFamily="2" charset="-122"/>
              </a:rPr>
              <a:t>道路面积</a:t>
            </a:r>
            <a:r>
              <a:rPr lang="en-US" altLang="zh-CN" sz="3400" b="0" dirty="0">
                <a:latin typeface="黑体" panose="02010609060101010101" pitchFamily="2" charset="-122"/>
              </a:rPr>
              <a:t>:4769.55 m²,</a:t>
            </a:r>
            <a:r>
              <a:rPr lang="zh-CN" altLang="en-US" sz="3400" b="0" dirty="0">
                <a:latin typeface="黑体" panose="02010609060101010101" pitchFamily="2" charset="-122"/>
              </a:rPr>
              <a:t>绿地率：</a:t>
            </a:r>
            <a:r>
              <a:rPr lang="en-US" altLang="zh-CN" sz="3400" b="0" dirty="0">
                <a:latin typeface="黑体" panose="02010609060101010101" pitchFamily="2" charset="-122"/>
              </a:rPr>
              <a:t>21.7%</a:t>
            </a:r>
            <a:endParaRPr lang="en-US" altLang="zh-CN" sz="3400" b="0" dirty="0">
              <a:latin typeface="黑体" panose="02010609060101010101" pitchFamily="2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3400" b="0" dirty="0">
                <a:latin typeface="黑体" panose="02010609060101010101" pitchFamily="2" charset="-122"/>
              </a:rPr>
              <a:t>建设内容包括：道路工程、排水工程、交通工程、照明工程、绿化工程及电力、燃气、给水等综合管网附属设施工程</a:t>
            </a:r>
            <a:endParaRPr lang="en-US" altLang="zh-CN" sz="3400" b="0" dirty="0">
              <a:latin typeface="黑体" panose="0201060906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60003" y="21225003"/>
            <a:ext cx="4857750" cy="145732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 flipH="1">
            <a:off x="1242592" y="6160421"/>
            <a:ext cx="20195857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0" dirty="0">
                <a:latin typeface="黑体" panose="02010609060101010101" pitchFamily="2" charset="-122"/>
              </a:rPr>
              <a:t>    </a:t>
            </a:r>
            <a:r>
              <a:rPr lang="zh-CN" altLang="en-US" b="0" dirty="0">
                <a:latin typeface="黑体" panose="02010609060101010101" pitchFamily="2" charset="-122"/>
              </a:rPr>
              <a:t>本项目位于西山区双塔片区。</a:t>
            </a:r>
            <a:r>
              <a:rPr b="0" dirty="0">
                <a:latin typeface="黑体" panose="02010609060101010101" pitchFamily="2" charset="-122"/>
              </a:rPr>
              <a:t>西山11号规划路</a:t>
            </a:r>
            <a:r>
              <a:rPr lang="zh-CN" b="0" dirty="0">
                <a:latin typeface="黑体" panose="02010609060101010101" pitchFamily="2" charset="-122"/>
              </a:rPr>
              <a:t>北段</a:t>
            </a:r>
            <a:r>
              <a:rPr b="0" dirty="0">
                <a:latin typeface="黑体" panose="02010609060101010101" pitchFamily="2" charset="-122"/>
              </a:rPr>
              <a:t>（</a:t>
            </a:r>
            <a:r>
              <a:rPr lang="en-US" b="0" dirty="0">
                <a:latin typeface="黑体" panose="02010609060101010101" pitchFamily="2" charset="-122"/>
              </a:rPr>
              <a:t>367</a:t>
            </a:r>
            <a:r>
              <a:rPr b="0" dirty="0">
                <a:latin typeface="黑体" panose="02010609060101010101" pitchFamily="2" charset="-122"/>
              </a:rPr>
              <a:t>路—</a:t>
            </a:r>
            <a:r>
              <a:rPr lang="en-US" b="0" dirty="0">
                <a:latin typeface="黑体" panose="02010609060101010101" pitchFamily="2" charset="-122"/>
              </a:rPr>
              <a:t>9</a:t>
            </a:r>
            <a:r>
              <a:rPr lang="zh-CN" altLang="en-US" b="0" dirty="0">
                <a:latin typeface="黑体" panose="02010609060101010101" pitchFamily="2" charset="-122"/>
              </a:rPr>
              <a:t>号</a:t>
            </a:r>
            <a:r>
              <a:rPr b="0" dirty="0">
                <a:latin typeface="黑体" panose="02010609060101010101" pitchFamily="2" charset="-122"/>
              </a:rPr>
              <a:t>路）</a:t>
            </a:r>
            <a:r>
              <a:rPr lang="zh-CN" altLang="en-US" b="0" dirty="0">
                <a:latin typeface="黑体" panose="02010609060101010101" pitchFamily="2" charset="-122"/>
              </a:rPr>
              <a:t>道路等级为城市次干路，呈南北走向，北起于规划</a:t>
            </a:r>
            <a:r>
              <a:rPr lang="en-US" altLang="zh-CN" b="0" dirty="0">
                <a:latin typeface="黑体" panose="02010609060101010101" pitchFamily="2" charset="-122"/>
              </a:rPr>
              <a:t>9</a:t>
            </a:r>
            <a:r>
              <a:rPr lang="zh-CN" altLang="en-US" b="0" dirty="0">
                <a:latin typeface="黑体" panose="02010609060101010101" pitchFamily="2" charset="-122"/>
              </a:rPr>
              <a:t>号路，止于现状</a:t>
            </a:r>
            <a:r>
              <a:rPr lang="en-US" altLang="zh-CN" b="0" dirty="0">
                <a:latin typeface="黑体" panose="02010609060101010101" pitchFamily="2" charset="-122"/>
              </a:rPr>
              <a:t>367</a:t>
            </a:r>
            <a:r>
              <a:rPr lang="zh-CN" altLang="en-US" b="0" dirty="0">
                <a:latin typeface="黑体" panose="02010609060101010101" pitchFamily="2" charset="-122"/>
              </a:rPr>
              <a:t>号路，道路红线宽度为</a:t>
            </a:r>
            <a:r>
              <a:rPr lang="en-US" altLang="zh-CN" b="0" dirty="0">
                <a:latin typeface="黑体" panose="02010609060101010101" pitchFamily="2" charset="-122"/>
              </a:rPr>
              <a:t>30</a:t>
            </a:r>
            <a:r>
              <a:rPr lang="zh-CN" altLang="en-US" b="0" dirty="0">
                <a:latin typeface="黑体" panose="02010609060101010101" pitchFamily="2" charset="-122"/>
              </a:rPr>
              <a:t>米。</a:t>
            </a:r>
            <a:endParaRPr lang="zh-CN" altLang="en-US" b="0" dirty="0">
              <a:latin typeface="黑体" panose="02010609060101010101" pitchFamily="2" charset="-122"/>
            </a:endParaRPr>
          </a:p>
        </p:txBody>
      </p:sp>
      <p:sp>
        <p:nvSpPr>
          <p:cNvPr id="25" name="Rectangle 36"/>
          <p:cNvSpPr>
            <a:spLocks noChangeArrowheads="1"/>
          </p:cNvSpPr>
          <p:nvPr/>
        </p:nvSpPr>
        <p:spPr bwMode="auto">
          <a:xfrm>
            <a:off x="1242592" y="5248418"/>
            <a:ext cx="3149105" cy="8199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/>
          <a:p>
            <a:pPr algn="ctr" defTabSz="1844675">
              <a:buFont typeface="Arial" panose="020B0604020202020204" pitchFamily="34" charset="0"/>
              <a:buNone/>
            </a:pPr>
            <a:r>
              <a:rPr lang="zh-CN" altLang="en-US" sz="4800" b="0" dirty="0"/>
              <a:t>项目简介</a:t>
            </a:r>
            <a:endParaRPr lang="zh-CN" altLang="en-US" sz="4800" b="0" dirty="0"/>
          </a:p>
        </p:txBody>
      </p:sp>
      <p:sp>
        <p:nvSpPr>
          <p:cNvPr id="2" name="Text Box 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28014" y="523723"/>
            <a:ext cx="41182342" cy="1403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/>
          <a:p>
            <a:pPr algn="ctr" defTabSz="1846580">
              <a:buFont typeface="Arial" panose="020B0604020202020204" pitchFamily="34" charset="0"/>
              <a:buNone/>
            </a:pPr>
            <a:r>
              <a:rPr lang="zh-CN" altLang="en-US" sz="8600" dirty="0">
                <a:solidFill>
                  <a:srgbClr val="CCFFFF"/>
                </a:solidFill>
              </a:rPr>
              <a:t>昆明市西山区自然资源局西山</a:t>
            </a:r>
            <a:r>
              <a:rPr lang="en-US" altLang="zh-CN" sz="8600" dirty="0">
                <a:solidFill>
                  <a:srgbClr val="CCFFFF"/>
                </a:solidFill>
              </a:rPr>
              <a:t>11</a:t>
            </a:r>
            <a:r>
              <a:rPr lang="zh-CN" altLang="en-US" sz="8600" dirty="0">
                <a:solidFill>
                  <a:srgbClr val="CCFFFF"/>
                </a:solidFill>
              </a:rPr>
              <a:t>号规划路北段（</a:t>
            </a:r>
            <a:r>
              <a:rPr lang="en-US" altLang="zh-CN" sz="8600" dirty="0">
                <a:solidFill>
                  <a:srgbClr val="CCFFFF"/>
                </a:solidFill>
              </a:rPr>
              <a:t>367</a:t>
            </a:r>
            <a:r>
              <a:rPr lang="zh-CN" altLang="en-US" sz="8600" dirty="0">
                <a:solidFill>
                  <a:srgbClr val="CCFFFF"/>
                </a:solidFill>
              </a:rPr>
              <a:t>号路</a:t>
            </a:r>
            <a:r>
              <a:rPr lang="en-US" altLang="zh-CN" sz="8600" dirty="0">
                <a:solidFill>
                  <a:srgbClr val="CCFFFF"/>
                </a:solidFill>
              </a:rPr>
              <a:t>—9</a:t>
            </a:r>
            <a:r>
              <a:rPr lang="zh-CN" altLang="en-US" sz="8600" dirty="0">
                <a:solidFill>
                  <a:srgbClr val="CCFFFF"/>
                </a:solidFill>
              </a:rPr>
              <a:t>号路）新建工程批前公示</a:t>
            </a:r>
            <a:endParaRPr lang="zh-CN" altLang="en-US" sz="8600" dirty="0">
              <a:solidFill>
                <a:srgbClr val="CCFFFF"/>
              </a:solidFill>
            </a:endParaRPr>
          </a:p>
        </p:txBody>
      </p: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938530" y="23479760"/>
            <a:ext cx="18466435" cy="3937000"/>
          </a:xfrm>
          <a:prstGeom prst="rect">
            <a:avLst/>
          </a:prstGeom>
          <a:noFill/>
          <a:ln w="9525">
            <a:solidFill>
              <a:schemeClr val="tx2"/>
            </a:solidFill>
            <a:round/>
          </a:ln>
        </p:spPr>
        <p:txBody>
          <a:bodyPr/>
          <a:lstStyle/>
          <a:p>
            <a:pPr eaLnBrk="0" hangingPunct="0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9" name="Text Box 515"/>
          <p:cNvSpPr txBox="1">
            <a:spLocks noChangeArrowheads="1"/>
          </p:cNvSpPr>
          <p:nvPr/>
        </p:nvSpPr>
        <p:spPr bwMode="auto">
          <a:xfrm>
            <a:off x="24112577" y="5092112"/>
            <a:ext cx="16212387" cy="10045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>
            <a:defPPr>
              <a:defRPr lang="zh-CN"/>
            </a:defPPr>
            <a:lvl1pPr algn="ctr" defTabSz="1846580">
              <a:buFont typeface="Arial" panose="020B0604020202020204" pitchFamily="34" charset="0"/>
              <a:buNone/>
              <a:defRPr sz="5600"/>
            </a:lvl1pPr>
          </a:lstStyle>
          <a:p>
            <a:r>
              <a:rPr lang="zh-CN" altLang="en-US" sz="6000" dirty="0">
                <a:latin typeface="宋体" panose="02010600030101010101" pitchFamily="2" charset="-122"/>
                <a:ea typeface="宋体" panose="02010600030101010101" pitchFamily="2" charset="-122"/>
              </a:rPr>
              <a:t>道路标准横断面图</a:t>
            </a:r>
            <a:endParaRPr lang="en-US" altLang="zh-CN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Text Box 515"/>
          <p:cNvSpPr txBox="1">
            <a:spLocks noChangeArrowheads="1"/>
          </p:cNvSpPr>
          <p:nvPr/>
        </p:nvSpPr>
        <p:spPr bwMode="auto">
          <a:xfrm>
            <a:off x="20468162" y="24081116"/>
            <a:ext cx="21837761" cy="26050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/>
          <a:p>
            <a:r>
              <a:rPr lang="en-US" altLang="zh-CN" sz="3200" b="0" dirty="0">
                <a:latin typeface="黑体" panose="02010609060101010101" pitchFamily="2" charset="-122"/>
              </a:rPr>
              <a:t>项目性质:</a:t>
            </a:r>
            <a:r>
              <a:rPr lang="zh-CN" altLang="en-US" sz="3200" b="0" dirty="0">
                <a:latin typeface="黑体" panose="02010609060101010101" pitchFamily="2" charset="-122"/>
              </a:rPr>
              <a:t>市政道路                                                 </a:t>
            </a:r>
            <a:r>
              <a:rPr lang="en-US" altLang="zh-CN" sz="3200" b="0" dirty="0" err="1">
                <a:latin typeface="黑体" panose="02010609060101010101" pitchFamily="2" charset="-122"/>
              </a:rPr>
              <a:t>申报类别</a:t>
            </a:r>
            <a:r>
              <a:rPr lang="en-US" altLang="zh-CN" sz="3200" b="0" dirty="0">
                <a:latin typeface="黑体" panose="02010609060101010101" pitchFamily="2" charset="-122"/>
              </a:rPr>
              <a:t>:</a:t>
            </a:r>
            <a:r>
              <a:rPr lang="zh-CN" altLang="en-US" sz="3200" b="0" dirty="0">
                <a:latin typeface="黑体" panose="02010609060101010101" pitchFamily="2" charset="-122"/>
              </a:rPr>
              <a:t>建设工程规划许可证</a:t>
            </a:r>
            <a:endParaRPr lang="en-US" altLang="zh-CN" sz="3200" b="0" dirty="0">
              <a:latin typeface="黑体" panose="02010609060101010101" pitchFamily="2" charset="-122"/>
            </a:endParaRPr>
          </a:p>
          <a:p>
            <a:pPr algn="l" eaLnBrk="1" latinLnBrk="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2" charset="-122"/>
              </a:rPr>
              <a:t>申报单位:昆明</a:t>
            </a:r>
            <a:r>
              <a:rPr lang="zh-CN" altLang="en-US" sz="3200" b="0" dirty="0">
                <a:latin typeface="黑体" panose="02010609060101010101" pitchFamily="2" charset="-122"/>
              </a:rPr>
              <a:t>市西山区住房和城乡建设局</a:t>
            </a:r>
            <a:r>
              <a:rPr lang="en-US" altLang="zh-CN" sz="3200" b="0" dirty="0">
                <a:latin typeface="黑体" panose="02010609060101010101" pitchFamily="2" charset="-122"/>
              </a:rPr>
              <a:t>                             公示时间: XXXX年XX月XX日至XXXX年XX月XX日</a:t>
            </a:r>
            <a:endParaRPr lang="en-US" altLang="zh-CN" sz="3200" b="0" dirty="0">
              <a:latin typeface="黑体" panose="02010609060101010101" pitchFamily="2" charset="-122"/>
            </a:endParaRPr>
          </a:p>
          <a:p>
            <a:pPr algn="l" eaLnBrk="1" latinLnBrk="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2" charset="-122"/>
              </a:rPr>
              <a:t>公示</a:t>
            </a:r>
            <a:r>
              <a:rPr lang="zh-CN" altLang="en-US" sz="3200" b="0" dirty="0">
                <a:latin typeface="黑体" panose="02010609060101010101" pitchFamily="2" charset="-122"/>
              </a:rPr>
              <a:t>途径</a:t>
            </a:r>
            <a:r>
              <a:rPr lang="en-US" altLang="zh-CN" sz="3200" b="0" dirty="0">
                <a:latin typeface="黑体" panose="02010609060101010101" pitchFamily="2" charset="-122"/>
              </a:rPr>
              <a:t>:</a:t>
            </a:r>
            <a:r>
              <a:rPr lang="en-US" altLang="zh-CN" sz="3200" b="0" dirty="0" err="1">
                <a:latin typeface="黑体" panose="02010609060101010101" pitchFamily="2" charset="-122"/>
              </a:rPr>
              <a:t>昆明城市规划展览馆、昆明市自然资源和规划局官网</a:t>
            </a:r>
            <a:r>
              <a:rPr lang="en-US" altLang="zh-CN" sz="3200" b="0" dirty="0">
                <a:latin typeface="黑体" panose="02010609060101010101" pitchFamily="2" charset="-122"/>
              </a:rPr>
              <a:t>、“昆明自然资源和规划”新浪微博、 “昆明空间规划”微信公众号。</a:t>
            </a:r>
            <a:endParaRPr lang="en-US" altLang="zh-CN" sz="3200" b="0" dirty="0">
              <a:latin typeface="黑体" panose="02010609060101010101" pitchFamily="2" charset="-122"/>
            </a:endParaRPr>
          </a:p>
          <a:p>
            <a:pPr algn="l" eaLnBrk="1" latinLnBrk="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200" b="0" dirty="0">
                <a:latin typeface="黑体" panose="02010609060101010101" pitchFamily="2" charset="-122"/>
              </a:rPr>
              <a:t>备注：本公示的详细内容可向昆明市西山区自然资源局查询。对本公示项目有异议者，请于公示期内致电63194144。</a:t>
            </a:r>
            <a:r>
              <a:rPr lang="zh-CN" altLang="en-US" sz="2800" b="0" dirty="0"/>
              <a:t> </a:t>
            </a:r>
            <a:r>
              <a:rPr lang="zh-CN" altLang="en-US" sz="3200" b="0" dirty="0"/>
              <a:t>　</a:t>
            </a:r>
            <a:r>
              <a:rPr lang="zh-CN" altLang="en-US" dirty="0"/>
              <a:t>　</a:t>
            </a:r>
            <a:r>
              <a:rPr lang="en-US" altLang="zh-CN" b="0" dirty="0"/>
              <a:t> </a:t>
            </a:r>
            <a:endParaRPr lang="zh-CN" altLang="en-US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8504" y="4116386"/>
            <a:ext cx="26071013" cy="11296785"/>
          </a:xfrm>
          <a:prstGeom prst="rect">
            <a:avLst/>
          </a:prstGeom>
        </p:spPr>
      </p:pic>
      <p:sp>
        <p:nvSpPr>
          <p:cNvPr id="14342" name="Text Box 66"/>
          <p:cNvSpPr txBox="1">
            <a:spLocks noChangeArrowheads="1"/>
          </p:cNvSpPr>
          <p:nvPr/>
        </p:nvSpPr>
        <p:spPr bwMode="auto">
          <a:xfrm>
            <a:off x="33285113" y="27759025"/>
            <a:ext cx="9556750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6000" dirty="0">
                <a:solidFill>
                  <a:srgbClr val="66FFFF"/>
                </a:solidFill>
                <a:latin typeface="黑体" panose="02010609060101010101" pitchFamily="2" charset="-122"/>
              </a:rPr>
              <a:t>昆明市西山区自然资源局</a:t>
            </a:r>
            <a:endParaRPr lang="en-US" altLang="zh-CN" sz="6000" dirty="0">
              <a:solidFill>
                <a:srgbClr val="66FFFF"/>
              </a:solidFill>
              <a:latin typeface="黑体" panose="02010609060101010101" pitchFamily="2" charset="-122"/>
            </a:endParaRPr>
          </a:p>
        </p:txBody>
      </p:sp>
      <p:sp>
        <p:nvSpPr>
          <p:cNvPr id="14348" name="Rectangle 34"/>
          <p:cNvSpPr>
            <a:spLocks noChangeArrowheads="1"/>
          </p:cNvSpPr>
          <p:nvPr/>
        </p:nvSpPr>
        <p:spPr bwMode="auto">
          <a:xfrm>
            <a:off x="938694" y="2813051"/>
            <a:ext cx="40699816" cy="206667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4343" name="Text Box 515"/>
          <p:cNvSpPr txBox="1">
            <a:spLocks noChangeArrowheads="1"/>
          </p:cNvSpPr>
          <p:nvPr/>
        </p:nvSpPr>
        <p:spPr bwMode="auto">
          <a:xfrm>
            <a:off x="8442822" y="2909766"/>
            <a:ext cx="20394295" cy="1003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>
            <a:defPPr>
              <a:defRPr lang="zh-CN"/>
            </a:defPPr>
            <a:lvl1pPr algn="ctr" defTabSz="1846580">
              <a:buFont typeface="Arial" panose="020B0604020202020204" pitchFamily="34" charset="0"/>
              <a:buNone/>
              <a:defRPr sz="5600"/>
            </a:lvl1pPr>
          </a:lstStyle>
          <a:p>
            <a:r>
              <a:rPr lang="zh-CN" altLang="en-US" sz="6000" dirty="0">
                <a:latin typeface="宋体" panose="02010600030101010101" pitchFamily="2" charset="-122"/>
                <a:ea typeface="宋体" panose="02010600030101010101" pitchFamily="2" charset="-122"/>
              </a:rPr>
              <a:t>道路总平面设计图</a:t>
            </a:r>
            <a:endParaRPr lang="en-US" altLang="zh-CN" dirty="0"/>
          </a:p>
        </p:txBody>
      </p:sp>
      <p:sp>
        <p:nvSpPr>
          <p:cNvPr id="22" name="对话气泡: 矩形 21"/>
          <p:cNvSpPr/>
          <p:nvPr/>
        </p:nvSpPr>
        <p:spPr>
          <a:xfrm>
            <a:off x="11683182" y="4700215"/>
            <a:ext cx="3024336" cy="1003300"/>
          </a:xfrm>
          <a:prstGeom prst="wedgeRectCallout">
            <a:avLst>
              <a:gd name="adj1" fmla="val -24484"/>
              <a:gd name="adj2" fmla="val 18987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solidFill>
                  <a:sysClr val="windowText" lastClr="000000"/>
                </a:solidFill>
              </a:rPr>
              <a:t>道路范围线</a:t>
            </a:r>
            <a:endParaRPr lang="zh-CN" altLang="en-US" sz="4400" dirty="0">
              <a:solidFill>
                <a:sysClr val="windowText" lastClr="000000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 bwMode="auto">
          <a:xfrm>
            <a:off x="35358480" y="9436409"/>
            <a:ext cx="2088232" cy="0"/>
          </a:xfrm>
          <a:prstGeom prst="line">
            <a:avLst/>
          </a:prstGeom>
          <a:solidFill>
            <a:srgbClr val="FFFFCC"/>
          </a:solidFill>
          <a:ln w="1270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Text Box 515"/>
          <p:cNvSpPr txBox="1">
            <a:spLocks noChangeArrowheads="1"/>
          </p:cNvSpPr>
          <p:nvPr/>
        </p:nvSpPr>
        <p:spPr bwMode="auto">
          <a:xfrm>
            <a:off x="33285430" y="8264525"/>
            <a:ext cx="7811770" cy="1557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>
            <a:defPPr>
              <a:defRPr lang="zh-CN"/>
            </a:defPPr>
            <a:lvl1pPr algn="ctr" defTabSz="1846580">
              <a:buFont typeface="Arial" panose="020B0604020202020204" pitchFamily="34" charset="0"/>
              <a:buNone/>
              <a:defRPr sz="5600"/>
            </a:lvl1pPr>
          </a:lstStyle>
          <a:p>
            <a:pPr algn="l"/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</a:rPr>
              <a:t>图例：</a:t>
            </a:r>
            <a:endParaRPr lang="zh-CN" altLang="en-US" sz="4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</a:rPr>
              <a:t>              道路范围线</a:t>
            </a:r>
            <a:endParaRPr lang="en-US" altLang="zh-CN" sz="4800" dirty="0"/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828014" y="523723"/>
            <a:ext cx="41182342" cy="1403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/>
          <a:p>
            <a:pPr algn="ctr" defTabSz="1846580">
              <a:buFont typeface="Arial" panose="020B0604020202020204" pitchFamily="34" charset="0"/>
              <a:buNone/>
            </a:pPr>
            <a:r>
              <a:rPr lang="zh-CN" altLang="en-US" sz="8600" dirty="0">
                <a:solidFill>
                  <a:srgbClr val="CCFFFF"/>
                </a:solidFill>
              </a:rPr>
              <a:t>昆明市西山区自然资源局西山</a:t>
            </a:r>
            <a:r>
              <a:rPr lang="en-US" altLang="zh-CN" sz="8600" dirty="0">
                <a:solidFill>
                  <a:srgbClr val="CCFFFF"/>
                </a:solidFill>
              </a:rPr>
              <a:t>11</a:t>
            </a:r>
            <a:r>
              <a:rPr lang="zh-CN" altLang="en-US" sz="8600" dirty="0">
                <a:solidFill>
                  <a:srgbClr val="CCFFFF"/>
                </a:solidFill>
              </a:rPr>
              <a:t>号规划路北段（</a:t>
            </a:r>
            <a:r>
              <a:rPr lang="en-US" altLang="zh-CN" sz="8600" dirty="0">
                <a:solidFill>
                  <a:srgbClr val="CCFFFF"/>
                </a:solidFill>
              </a:rPr>
              <a:t>367</a:t>
            </a:r>
            <a:r>
              <a:rPr lang="zh-CN" altLang="en-US" sz="8600" dirty="0">
                <a:solidFill>
                  <a:srgbClr val="CCFFFF"/>
                </a:solidFill>
              </a:rPr>
              <a:t>号路</a:t>
            </a:r>
            <a:r>
              <a:rPr lang="en-US" altLang="zh-CN" sz="8600" dirty="0">
                <a:solidFill>
                  <a:srgbClr val="CCFFFF"/>
                </a:solidFill>
              </a:rPr>
              <a:t>—9</a:t>
            </a:r>
            <a:r>
              <a:rPr lang="zh-CN" altLang="en-US" sz="8600" dirty="0">
                <a:solidFill>
                  <a:srgbClr val="CCFFFF"/>
                </a:solidFill>
              </a:rPr>
              <a:t>号路）新建工程批前公示</a:t>
            </a:r>
            <a:endParaRPr lang="zh-CN" altLang="en-US" sz="8600" dirty="0">
              <a:solidFill>
                <a:srgbClr val="CCFFFF"/>
              </a:solidFill>
            </a:endParaRPr>
          </a:p>
        </p:txBody>
      </p:sp>
      <p:sp>
        <p:nvSpPr>
          <p:cNvPr id="14" name="Text Box 515"/>
          <p:cNvSpPr txBox="1">
            <a:spLocks noChangeArrowheads="1"/>
          </p:cNvSpPr>
          <p:nvPr/>
        </p:nvSpPr>
        <p:spPr bwMode="auto">
          <a:xfrm>
            <a:off x="20468162" y="24081116"/>
            <a:ext cx="21837761" cy="26050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/>
          <a:p>
            <a:r>
              <a:rPr lang="en-US" altLang="zh-CN" sz="3200" b="0" dirty="0">
                <a:latin typeface="黑体" panose="02010609060101010101" pitchFamily="2" charset="-122"/>
              </a:rPr>
              <a:t>项目性质:</a:t>
            </a:r>
            <a:r>
              <a:rPr lang="zh-CN" altLang="en-US" sz="3200" b="0" dirty="0">
                <a:latin typeface="黑体" panose="02010609060101010101" pitchFamily="2" charset="-122"/>
              </a:rPr>
              <a:t>市政道路                                                 </a:t>
            </a:r>
            <a:r>
              <a:rPr lang="en-US" altLang="zh-CN" sz="3200" b="0" dirty="0" err="1">
                <a:latin typeface="黑体" panose="02010609060101010101" pitchFamily="2" charset="-122"/>
              </a:rPr>
              <a:t>申报类别</a:t>
            </a:r>
            <a:r>
              <a:rPr lang="en-US" altLang="zh-CN" sz="3200" b="0" dirty="0">
                <a:latin typeface="黑体" panose="02010609060101010101" pitchFamily="2" charset="-122"/>
              </a:rPr>
              <a:t>:</a:t>
            </a:r>
            <a:r>
              <a:rPr lang="zh-CN" altLang="en-US" sz="3200" b="0" dirty="0">
                <a:latin typeface="黑体" panose="02010609060101010101" pitchFamily="2" charset="-122"/>
              </a:rPr>
              <a:t>建设工程规划许可证</a:t>
            </a:r>
            <a:endParaRPr lang="en-US" altLang="zh-CN" sz="3200" b="0" dirty="0">
              <a:latin typeface="黑体" panose="02010609060101010101" pitchFamily="2" charset="-122"/>
            </a:endParaRPr>
          </a:p>
          <a:p>
            <a:pPr algn="l" eaLnBrk="1" latinLnBrk="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2" charset="-122"/>
              </a:rPr>
              <a:t>申报单位:昆明</a:t>
            </a:r>
            <a:r>
              <a:rPr lang="zh-CN" altLang="en-US" sz="3200" b="0" dirty="0">
                <a:latin typeface="黑体" panose="02010609060101010101" pitchFamily="2" charset="-122"/>
              </a:rPr>
              <a:t>市西山区住房和城乡建设局</a:t>
            </a:r>
            <a:r>
              <a:rPr lang="en-US" altLang="zh-CN" sz="3200" b="0" dirty="0">
                <a:latin typeface="黑体" panose="02010609060101010101" pitchFamily="2" charset="-122"/>
              </a:rPr>
              <a:t>                             公示时间: XXXX年XX月XX日至XXXX年XX月XX日</a:t>
            </a:r>
            <a:endParaRPr lang="en-US" altLang="zh-CN" sz="3200" b="0" dirty="0">
              <a:latin typeface="黑体" panose="02010609060101010101" pitchFamily="2" charset="-122"/>
            </a:endParaRPr>
          </a:p>
          <a:p>
            <a:pPr algn="l" eaLnBrk="1" latinLnBrk="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2" charset="-122"/>
              </a:rPr>
              <a:t>公示</a:t>
            </a:r>
            <a:r>
              <a:rPr lang="zh-CN" altLang="en-US" sz="3200" b="0" dirty="0">
                <a:latin typeface="黑体" panose="02010609060101010101" pitchFamily="2" charset="-122"/>
              </a:rPr>
              <a:t>途径</a:t>
            </a:r>
            <a:r>
              <a:rPr lang="en-US" altLang="zh-CN" sz="3200" b="0" dirty="0">
                <a:latin typeface="黑体" panose="02010609060101010101" pitchFamily="2" charset="-122"/>
              </a:rPr>
              <a:t>:</a:t>
            </a:r>
            <a:r>
              <a:rPr lang="en-US" altLang="zh-CN" sz="3200" b="0" dirty="0" err="1">
                <a:latin typeface="黑体" panose="02010609060101010101" pitchFamily="2" charset="-122"/>
              </a:rPr>
              <a:t>昆明城市规划展览馆、昆明市自然资源和规划局官网</a:t>
            </a:r>
            <a:r>
              <a:rPr lang="en-US" altLang="zh-CN" sz="3200" b="0" dirty="0">
                <a:latin typeface="黑体" panose="02010609060101010101" pitchFamily="2" charset="-122"/>
              </a:rPr>
              <a:t>、“昆明自然资源和规划”新浪微博、 “昆明空间规划”微信公众号。</a:t>
            </a:r>
            <a:endParaRPr lang="en-US" altLang="zh-CN" sz="3200" b="0" dirty="0">
              <a:latin typeface="黑体" panose="02010609060101010101" pitchFamily="2" charset="-122"/>
            </a:endParaRPr>
          </a:p>
          <a:p>
            <a:pPr algn="l" eaLnBrk="1" latinLnBrk="0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200" b="0" dirty="0">
                <a:latin typeface="黑体" panose="02010609060101010101" pitchFamily="2" charset="-122"/>
              </a:rPr>
              <a:t>备注：本公示的详细内容可向昆明市西山区自然资源局查询。对本公示项目有异议者，请于公示期内致电63194144。</a:t>
            </a:r>
            <a:r>
              <a:rPr lang="zh-CN" altLang="en-US" sz="2800" b="0" dirty="0"/>
              <a:t> </a:t>
            </a:r>
            <a:r>
              <a:rPr lang="zh-CN" altLang="en-US" sz="3200" b="0" dirty="0"/>
              <a:t>　</a:t>
            </a:r>
            <a:r>
              <a:rPr lang="zh-CN" altLang="en-US" dirty="0"/>
              <a:t>　</a:t>
            </a:r>
            <a:r>
              <a:rPr lang="en-US" altLang="zh-CN" b="0" dirty="0"/>
              <a:t> </a:t>
            </a:r>
            <a:endParaRPr lang="zh-CN" altLang="en-US" b="0" dirty="0"/>
          </a:p>
        </p:txBody>
      </p:sp>
      <p:sp>
        <p:nvSpPr>
          <p:cNvPr id="27" name="矩形 2"/>
          <p:cNvSpPr>
            <a:spLocks noChangeArrowheads="1"/>
          </p:cNvSpPr>
          <p:nvPr/>
        </p:nvSpPr>
        <p:spPr bwMode="auto">
          <a:xfrm>
            <a:off x="938530" y="23479782"/>
            <a:ext cx="18466435" cy="3785213"/>
          </a:xfrm>
          <a:prstGeom prst="rect">
            <a:avLst/>
          </a:prstGeom>
          <a:noFill/>
          <a:ln w="9525">
            <a:solidFill>
              <a:schemeClr val="tx2"/>
            </a:solidFill>
            <a:round/>
          </a:ln>
        </p:spPr>
        <p:txBody>
          <a:bodyPr/>
          <a:lstStyle/>
          <a:p>
            <a:pPr eaLnBrk="0" hangingPunct="0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9" name="Text Box 515"/>
          <p:cNvSpPr txBox="1">
            <a:spLocks noChangeArrowheads="1"/>
          </p:cNvSpPr>
          <p:nvPr/>
        </p:nvSpPr>
        <p:spPr bwMode="auto">
          <a:xfrm>
            <a:off x="12835310" y="13926093"/>
            <a:ext cx="10657184" cy="186636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lIns="80479" tIns="40239" rIns="80479" bIns="40239">
            <a:spAutoFit/>
          </a:bodyPr>
          <a:lstStyle>
            <a:defPPr>
              <a:defRPr lang="zh-CN"/>
            </a:defPPr>
            <a:lvl1pPr algn="ctr" defTabSz="1846580">
              <a:buFont typeface="Arial" panose="020B0604020202020204" pitchFamily="34" charset="0"/>
              <a:buNone/>
              <a:defRPr sz="5600"/>
            </a:lvl1pPr>
          </a:lstStyle>
          <a:p>
            <a:r>
              <a:rPr lang="zh-CN" altLang="en-US" sz="6000" dirty="0">
                <a:latin typeface="宋体" panose="02010600030101010101" pitchFamily="2" charset="-122"/>
                <a:ea typeface="宋体" panose="02010600030101010101" pitchFamily="2" charset="-122"/>
              </a:rPr>
              <a:t>道路纵断面设计图</a:t>
            </a:r>
            <a:endParaRPr lang="en-US" altLang="zh-CN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dirty="0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10574" y="15380745"/>
            <a:ext cx="23906656" cy="8099037"/>
          </a:xfrm>
          <a:prstGeom prst="rect">
            <a:avLst/>
          </a:prstGeom>
        </p:spPr>
      </p:pic>
      <p:sp>
        <p:nvSpPr>
          <p:cNvPr id="18" name="对话气泡: 矩形 17"/>
          <p:cNvSpPr/>
          <p:nvPr/>
        </p:nvSpPr>
        <p:spPr>
          <a:xfrm>
            <a:off x="4496996" y="17946289"/>
            <a:ext cx="2629535" cy="1000125"/>
          </a:xfrm>
          <a:prstGeom prst="wedgeRectCallout">
            <a:avLst>
              <a:gd name="adj1" fmla="val 114936"/>
              <a:gd name="adj2" fmla="val -11457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ysClr val="windowText" lastClr="000000"/>
                </a:solidFill>
              </a:rPr>
              <a:t>项目起点</a:t>
            </a:r>
            <a:endParaRPr lang="zh-CN" alt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altLang="zh-CN" dirty="0">
                <a:solidFill>
                  <a:srgbClr val="FF0000"/>
                </a:solidFill>
              </a:rPr>
              <a:t>9</a:t>
            </a:r>
            <a:r>
              <a:rPr lang="zh-CN" altLang="en-US" dirty="0">
                <a:solidFill>
                  <a:srgbClr val="FF0000"/>
                </a:solidFill>
              </a:rPr>
              <a:t>号路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对话气泡: 矩形 19"/>
          <p:cNvSpPr/>
          <p:nvPr/>
        </p:nvSpPr>
        <p:spPr>
          <a:xfrm>
            <a:off x="29613174" y="19271846"/>
            <a:ext cx="2447925" cy="950595"/>
          </a:xfrm>
          <a:prstGeom prst="wedgeRectCallout">
            <a:avLst>
              <a:gd name="adj1" fmla="val -69496"/>
              <a:gd name="adj2" fmla="val -19382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ysClr val="windowText" lastClr="000000"/>
                </a:solidFill>
              </a:rPr>
              <a:t>项目止点</a:t>
            </a:r>
            <a:endParaRPr lang="zh-CN" alt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altLang="zh-CN" dirty="0">
                <a:solidFill>
                  <a:srgbClr val="FF0000"/>
                </a:solidFill>
              </a:rPr>
              <a:t>367</a:t>
            </a:r>
            <a:r>
              <a:rPr lang="zh-CN" altLang="en-US" dirty="0">
                <a:solidFill>
                  <a:srgbClr val="FF0000"/>
                </a:solidFill>
              </a:rPr>
              <a:t>号路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1242695" y="23479760"/>
            <a:ext cx="18162270" cy="3785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zh-CN" altLang="en-US" sz="3400" b="0" dirty="0">
                <a:latin typeface="黑体" panose="02010609060101010101" pitchFamily="2" charset="-122"/>
              </a:rPr>
              <a:t>主要规划申报指标如下</a:t>
            </a:r>
            <a:r>
              <a:rPr lang="en-US" altLang="zh-CN" sz="3400" b="0" dirty="0">
                <a:latin typeface="黑体" panose="02010609060101010101" pitchFamily="2" charset="-122"/>
              </a:rPr>
              <a:t>:</a:t>
            </a:r>
            <a:endParaRPr lang="en-US" altLang="zh-CN" sz="3400" b="0" dirty="0">
              <a:latin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400" b="0" dirty="0">
                <a:latin typeface="黑体" panose="02010609060101010101" pitchFamily="2" charset="-122"/>
              </a:rPr>
              <a:t>道路等级</a:t>
            </a:r>
            <a:r>
              <a:rPr lang="en-US" altLang="zh-CN" sz="3400" b="0" dirty="0">
                <a:latin typeface="黑体" panose="02010609060101010101" pitchFamily="2" charset="-122"/>
              </a:rPr>
              <a:t>:</a:t>
            </a:r>
            <a:r>
              <a:rPr lang="zh-CN" altLang="en-US" sz="3400" b="0" dirty="0">
                <a:latin typeface="黑体" panose="02010609060101010101" pitchFamily="2" charset="-122"/>
              </a:rPr>
              <a:t>城市次干路 道路红线宽度</a:t>
            </a:r>
            <a:r>
              <a:rPr lang="en-US" altLang="zh-CN" sz="3400" b="0" dirty="0">
                <a:latin typeface="黑体" panose="02010609060101010101" pitchFamily="2" charset="-122"/>
              </a:rPr>
              <a:t>:30m </a:t>
            </a:r>
            <a:r>
              <a:rPr lang="zh-CN" altLang="en-US" sz="3400" b="0" dirty="0">
                <a:latin typeface="黑体" panose="02010609060101010101" pitchFamily="2" charset="-122"/>
              </a:rPr>
              <a:t>道路长度</a:t>
            </a:r>
            <a:r>
              <a:rPr lang="en-US" altLang="zh-CN" sz="3400" b="0" dirty="0">
                <a:latin typeface="黑体" panose="02010609060101010101" pitchFamily="2" charset="-122"/>
              </a:rPr>
              <a:t>:160m </a:t>
            </a:r>
            <a:r>
              <a:rPr lang="zh-CN" altLang="en-US" sz="3400" b="0" dirty="0">
                <a:latin typeface="黑体" panose="02010609060101010101" pitchFamily="2" charset="-122"/>
              </a:rPr>
              <a:t>道路面积</a:t>
            </a:r>
            <a:r>
              <a:rPr lang="en-US" altLang="zh-CN" sz="3400" b="0" dirty="0">
                <a:latin typeface="黑体" panose="02010609060101010101" pitchFamily="2" charset="-122"/>
              </a:rPr>
              <a:t>:4769.55 m²,</a:t>
            </a:r>
            <a:r>
              <a:rPr lang="zh-CN" altLang="en-US" sz="3400" b="0" dirty="0">
                <a:latin typeface="黑体" panose="02010609060101010101" pitchFamily="2" charset="-122"/>
              </a:rPr>
              <a:t>绿地率：</a:t>
            </a:r>
            <a:r>
              <a:rPr lang="en-US" altLang="zh-CN" sz="3400" b="0" dirty="0">
                <a:latin typeface="黑体" panose="02010609060101010101" pitchFamily="2" charset="-122"/>
              </a:rPr>
              <a:t>21.7%</a:t>
            </a:r>
            <a:endParaRPr lang="en-US" altLang="zh-CN" sz="3400" b="0" dirty="0">
              <a:latin typeface="黑体" panose="02010609060101010101" pitchFamily="2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3400" b="0" dirty="0">
                <a:latin typeface="黑体" panose="02010609060101010101" pitchFamily="2" charset="-122"/>
              </a:rPr>
              <a:t>建设内容包括：道路工程、排水工程、交通工程、照明工程、绿化工程及电力、燃气、给水等综合管网附属设施工程</a:t>
            </a:r>
            <a:endParaRPr lang="en-US" altLang="zh-CN" sz="3400" b="0" dirty="0">
              <a:latin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2" charset="-122"/>
          </a:defRPr>
        </a:defPPr>
      </a:lstStyle>
    </a:spDef>
    <a:lnDef>
      <a:spPr bwMode="auto">
        <a:solidFill>
          <a:srgbClr val="FFFFCC"/>
        </a:solidFill>
        <a:ln w="53975" cap="flat" cmpd="sng" algn="ctr">
          <a:solidFill>
            <a:srgbClr val="C00000"/>
          </a:solidFill>
          <a:prstDash val="solid"/>
          <a:round/>
          <a:headEnd type="none" w="med" len="med"/>
          <a:tailEnd type="none" w="med" len="med"/>
        </a:ln>
      </a:spPr>
      <a:bodyPr/>
      <a:lstStyle/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1058</Words>
  <Application>WPS 演示</Application>
  <PresentationFormat>自定义</PresentationFormat>
  <Paragraphs>50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黑体</vt:lpstr>
      <vt:lpstr>微软雅黑</vt:lpstr>
      <vt:lpstr>Arial Unicode MS</vt:lpstr>
      <vt:lpstr>1_默认设计模板</vt:lpstr>
      <vt:lpstr>PowerPoint 演示文稿</vt:lpstr>
      <vt:lpstr>PowerPoint 演示文稿</vt:lpstr>
    </vt:vector>
  </TitlesOfParts>
  <Company>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899</cp:revision>
  <cp:lastPrinted>2023-01-16T08:00:00Z</cp:lastPrinted>
  <dcterms:created xsi:type="dcterms:W3CDTF">2016-10-14T12:28:00Z</dcterms:created>
  <dcterms:modified xsi:type="dcterms:W3CDTF">2024-04-09T07:08:38Z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2052-11.8.6.8722</vt:lpwstr>
  </property>
  <property fmtid="{D5CDD505-2E9C-101B-9397-08002B2CF9AE}" pid="3" name="ICV">
    <vt:lpwstr>1D9808A0BCD34AADA5C0766CC2303335_13</vt:lpwstr>
  </property>
</Properties>
</file>