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05" r:id="rId2"/>
    <p:sldId id="290" r:id="rId3"/>
    <p:sldId id="306" r:id="rId4"/>
    <p:sldId id="293" r:id="rId5"/>
    <p:sldId id="295" r:id="rId6"/>
    <p:sldId id="296" r:id="rId7"/>
    <p:sldId id="298" r:id="rId8"/>
  </p:sldIdLst>
  <p:sldSz cx="11520488" cy="6480175"/>
  <p:notesSz cx="6858000" cy="9144000"/>
  <p:embeddedFontLst>
    <p:embeddedFont>
      <p:font typeface="微软雅黑" pitchFamily="34" charset="-122"/>
      <p:regular r:id="rId11"/>
      <p:bold r:id="rId12"/>
    </p:embeddedFont>
    <p:embeddedFont>
      <p:font typeface="汉仪字典宋简" charset="-122"/>
      <p:regular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等线" charset="-122"/>
      <p:regular r:id="rId18"/>
    </p:embeddedFont>
    <p:embeddedFont>
      <p:font typeface="黑体" pitchFamily="2" charset="-122"/>
      <p:regular r:id="rId19"/>
    </p:embeddedFont>
    <p:embeddedFont>
      <p:font typeface="Calibri Light" charset="0"/>
      <p:regular r:id="rId20"/>
      <p:italic r:id="rId21"/>
    </p:embeddedFont>
    <p:embeddedFont>
      <p:font typeface="等线 Light" charset="-122"/>
      <p:regular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QX" initials="X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3232"/>
    <a:srgbClr val="FFF2B6"/>
    <a:srgbClr val="A62A15"/>
    <a:srgbClr val="751900"/>
    <a:srgbClr val="0D1E60"/>
    <a:srgbClr val="81001B"/>
    <a:srgbClr val="B1494D"/>
    <a:srgbClr val="00754D"/>
    <a:srgbClr val="1E2B72"/>
    <a:srgbClr val="10114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723"/>
    <p:restoredTop sz="94704"/>
  </p:normalViewPr>
  <p:slideViewPr>
    <p:cSldViewPr snapToGrid="0" snapToObjects="1">
      <p:cViewPr varScale="1">
        <p:scale>
          <a:sx n="85" d="100"/>
          <a:sy n="85" d="100"/>
        </p:scale>
        <p:origin x="-480" y="-96"/>
      </p:cViewPr>
      <p:guideLst>
        <p:guide orient="horz" pos="2775"/>
        <p:guide orient="horz" pos="190"/>
        <p:guide orient="horz" pos="3982"/>
        <p:guide orient="horz" pos="3773"/>
        <p:guide orient="horz" pos="335"/>
        <p:guide orient="horz" pos="2503"/>
        <p:guide pos="163"/>
        <p:guide pos="7220"/>
        <p:guide pos="362"/>
        <p:guide pos="68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commentAuthors" Target="commentAuthor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2020-12-17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B35E5-728A-9A45-BE5B-65E5B0C1E3AB}" type="datetimeFigureOut">
              <a:rPr kumimoji="1" lang="zh-CN" altLang="en-US" smtClean="0"/>
              <a:pPr/>
              <a:t>2020-12-17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BA9FB-159A-AA47-9E78-4C6C54AA901C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64235" rtl="0" eaLnBrk="1" latinLnBrk="0" hangingPunct="1">
      <a:defRPr sz="1135" kern="1200">
        <a:solidFill>
          <a:schemeClr val="tx1"/>
        </a:solidFill>
        <a:latin typeface="+mn-lt"/>
        <a:ea typeface="+mn-ea"/>
        <a:cs typeface="+mn-cs"/>
      </a:defRPr>
    </a:lvl1pPr>
    <a:lvl2pPr marL="431800" algn="l" defTabSz="864235" rtl="0" eaLnBrk="1" latinLnBrk="0" hangingPunct="1">
      <a:defRPr sz="1135" kern="1200">
        <a:solidFill>
          <a:schemeClr val="tx1"/>
        </a:solidFill>
        <a:latin typeface="+mn-lt"/>
        <a:ea typeface="+mn-ea"/>
        <a:cs typeface="+mn-cs"/>
      </a:defRPr>
    </a:lvl2pPr>
    <a:lvl3pPr marL="864235" algn="l" defTabSz="864235" rtl="0" eaLnBrk="1" latinLnBrk="0" hangingPunct="1">
      <a:defRPr sz="1135" kern="1200">
        <a:solidFill>
          <a:schemeClr val="tx1"/>
        </a:solidFill>
        <a:latin typeface="+mn-lt"/>
        <a:ea typeface="+mn-ea"/>
        <a:cs typeface="+mn-cs"/>
      </a:defRPr>
    </a:lvl3pPr>
    <a:lvl4pPr marL="1296035" algn="l" defTabSz="864235" rtl="0" eaLnBrk="1" latinLnBrk="0" hangingPunct="1">
      <a:defRPr sz="1135" kern="1200">
        <a:solidFill>
          <a:schemeClr val="tx1"/>
        </a:solidFill>
        <a:latin typeface="+mn-lt"/>
        <a:ea typeface="+mn-ea"/>
        <a:cs typeface="+mn-cs"/>
      </a:defRPr>
    </a:lvl4pPr>
    <a:lvl5pPr marL="1727835" algn="l" defTabSz="864235" rtl="0" eaLnBrk="1" latinLnBrk="0" hangingPunct="1">
      <a:defRPr sz="1135" kern="1200">
        <a:solidFill>
          <a:schemeClr val="tx1"/>
        </a:solidFill>
        <a:latin typeface="+mn-lt"/>
        <a:ea typeface="+mn-ea"/>
        <a:cs typeface="+mn-cs"/>
      </a:defRPr>
    </a:lvl5pPr>
    <a:lvl6pPr marL="2160270" algn="l" defTabSz="864235" rtl="0" eaLnBrk="1" latinLnBrk="0" hangingPunct="1">
      <a:defRPr sz="1135" kern="1200">
        <a:solidFill>
          <a:schemeClr val="tx1"/>
        </a:solidFill>
        <a:latin typeface="+mn-lt"/>
        <a:ea typeface="+mn-ea"/>
        <a:cs typeface="+mn-cs"/>
      </a:defRPr>
    </a:lvl6pPr>
    <a:lvl7pPr marL="2592070" algn="l" defTabSz="864235" rtl="0" eaLnBrk="1" latinLnBrk="0" hangingPunct="1">
      <a:defRPr sz="1135" kern="1200">
        <a:solidFill>
          <a:schemeClr val="tx1"/>
        </a:solidFill>
        <a:latin typeface="+mn-lt"/>
        <a:ea typeface="+mn-ea"/>
        <a:cs typeface="+mn-cs"/>
      </a:defRPr>
    </a:lvl7pPr>
    <a:lvl8pPr marL="3023870" algn="l" defTabSz="864235" rtl="0" eaLnBrk="1" latinLnBrk="0" hangingPunct="1">
      <a:defRPr sz="1135" kern="1200">
        <a:solidFill>
          <a:schemeClr val="tx1"/>
        </a:solidFill>
        <a:latin typeface="+mn-lt"/>
        <a:ea typeface="+mn-ea"/>
        <a:cs typeface="+mn-cs"/>
      </a:defRPr>
    </a:lvl8pPr>
    <a:lvl9pPr marL="3456305" algn="l" defTabSz="864235" rtl="0" eaLnBrk="1" latinLnBrk="0" hangingPunct="1">
      <a:defRPr sz="113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BA9FB-159A-AA47-9E78-4C6C54AA901C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BA9FB-159A-AA47-9E78-4C6C54AA901C}" type="slidenum">
              <a:rPr kumimoji="1" lang="zh-CN" altLang="en-US" smtClean="0"/>
              <a:pPr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BA9FB-159A-AA47-9E78-4C6C54AA901C}" type="slidenum">
              <a:rPr kumimoji="1" lang="zh-CN" altLang="en-US" smtClean="0"/>
              <a:pPr/>
              <a:t>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BA9FB-159A-AA47-9E78-4C6C54AA901C}" type="slidenum">
              <a:rPr kumimoji="1" lang="zh-CN" altLang="en-US" smtClean="0"/>
              <a:pPr/>
              <a:t>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BA9FB-159A-AA47-9E78-4C6C54AA901C}" type="slidenum">
              <a:rPr kumimoji="1" lang="zh-CN" altLang="en-US" smtClean="0"/>
              <a:pPr/>
              <a:t>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BA9FB-159A-AA47-9E78-4C6C54AA901C}" type="slidenum">
              <a:rPr kumimoji="1" lang="zh-CN" altLang="en-US" smtClean="0"/>
              <a:pPr/>
              <a:t>7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61" y="1060529"/>
            <a:ext cx="8640366" cy="2256061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61" y="3403592"/>
            <a:ext cx="8640366" cy="1564542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4349" y="345009"/>
            <a:ext cx="2484105" cy="549164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033" y="345009"/>
            <a:ext cx="7308310" cy="549164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033" y="1615545"/>
            <a:ext cx="9936421" cy="2695572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033" y="4336618"/>
            <a:ext cx="9936421" cy="1417538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34" y="1725046"/>
            <a:ext cx="4896207" cy="41116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2247" y="1725046"/>
            <a:ext cx="4896207" cy="41116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345010"/>
            <a:ext cx="9936421" cy="125253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535" y="1588543"/>
            <a:ext cx="4873706" cy="778521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5" y="2367064"/>
            <a:ext cx="4873706" cy="34815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247" y="1588543"/>
            <a:ext cx="4897708" cy="778521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247" y="2367064"/>
            <a:ext cx="4897708" cy="34815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7708" y="933026"/>
            <a:ext cx="5832247" cy="4605124"/>
          </a:xfrm>
        </p:spPr>
        <p:txBody>
          <a:bodyPr anchor="t"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34" y="345010"/>
            <a:ext cx="9936421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34" y="1725046"/>
            <a:ext cx="9936421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461770" y="2271395"/>
            <a:ext cx="8310880" cy="1322070"/>
          </a:xfrm>
          <a:prstGeom prst="rect">
            <a:avLst/>
          </a:prstGeom>
          <a:solidFill>
            <a:srgbClr val="FF0000"/>
          </a:solidFill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关于新冠肺炎疫情期间支持建设项目</a:t>
            </a:r>
          </a:p>
          <a:p>
            <a:pPr algn="ctr"/>
            <a:r>
              <a:rPr lang="zh-CN" altLang="en-US" sz="4000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不间断施工措施政策的解读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9317990" y="760095"/>
            <a:ext cx="791845" cy="5169535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3600" b="1" dirty="0" smtClean="0">
                <a:solidFill>
                  <a:srgbClr val="FF0000"/>
                </a:solidFill>
                <a:latin typeface="汉仪字典宋简" panose="02010609000101010101" charset="-122"/>
                <a:ea typeface="汉仪字典宋简" panose="02010609000101010101" charset="-122"/>
              </a:rPr>
              <a:t>扶持重点项目资金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16890" y="760730"/>
            <a:ext cx="5587365" cy="9531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/>
              <a:t>对重点项目企业加强信贷支持</a:t>
            </a:r>
          </a:p>
          <a:p>
            <a:pPr algn="ctr"/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516890" y="2387021"/>
            <a:ext cx="5587365" cy="96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sz="1900" dirty="0"/>
              <a:t>对因疫情暂时面临还贷困难的重点项目，联系金融机构，协助积极争取金融机构对存量贷款适当予以延期还款、展期、续贷、减免逾期利息等帮扶 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16890" y="3784600"/>
            <a:ext cx="5587365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对符合条件的中小微企业，按政策予以扶持。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49580" y="4730461"/>
            <a:ext cx="5654040" cy="1198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/>
              <a:t>对中小微企业金融扶持条件：符合《西山区关于应对新冠肺炎疫情稳定经济运行20条措施的建议——金融帮扶中小微企业实施细则（试行）的通知》（西金办〔2020〕3号）之规定。</a:t>
            </a:r>
          </a:p>
        </p:txBody>
      </p:sp>
      <p:pic>
        <p:nvPicPr>
          <p:cNvPr id="7" name="图片 6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04255" y="760730"/>
            <a:ext cx="3213735" cy="5168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155116114396741_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925" y="467873"/>
            <a:ext cx="9488805" cy="561427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904615" y="754380"/>
            <a:ext cx="6858000" cy="193802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zh-CN" altLang="en-US" sz="2000" b="1">
                <a:solidFill>
                  <a:srgbClr val="FF0000"/>
                </a:solidFill>
                <a:sym typeface="+mn-ea"/>
              </a:rPr>
              <a:t>开辟绿色通道。</a:t>
            </a:r>
          </a:p>
          <a:p>
            <a:pPr indent="0">
              <a:buFont typeface="Wingdings" panose="05000000000000000000" charset="0"/>
              <a:buNone/>
            </a:pPr>
            <a:r>
              <a:rPr lang="zh-CN" altLang="en-US" sz="2000" b="1">
                <a:solidFill>
                  <a:srgbClr val="FF0000"/>
                </a:solidFill>
                <a:sym typeface="+mn-ea"/>
              </a:rPr>
              <a:t>审批要件暂不完全齐备的建设项目，</a:t>
            </a:r>
          </a:p>
          <a:p>
            <a:pPr indent="0">
              <a:buFont typeface="Wingdings" panose="05000000000000000000" charset="0"/>
              <a:buNone/>
            </a:pPr>
            <a:r>
              <a:rPr lang="zh-CN" altLang="en-US" sz="2000" b="1">
                <a:solidFill>
                  <a:srgbClr val="FF0000"/>
                </a:solidFill>
                <a:sym typeface="+mn-ea"/>
              </a:rPr>
              <a:t>在取得《建设工程规划许可证》（含副本）后，</a:t>
            </a:r>
          </a:p>
          <a:p>
            <a:pPr indent="0">
              <a:buFont typeface="Wingdings" panose="05000000000000000000" charset="0"/>
              <a:buNone/>
            </a:pPr>
            <a:r>
              <a:rPr lang="zh-CN" altLang="en-US" sz="2000" b="1">
                <a:solidFill>
                  <a:srgbClr val="FF0000"/>
                </a:solidFill>
                <a:sym typeface="+mn-ea"/>
              </a:rPr>
              <a:t>完成施工图审查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.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在相应时限内补齐质量、安全监管手续，</a:t>
            </a:r>
          </a:p>
          <a:p>
            <a:pPr indent="0">
              <a:buFont typeface="Wingdings" panose="05000000000000000000" charset="0"/>
              <a:buNone/>
            </a:pPr>
            <a:r>
              <a:rPr lang="zh-CN" altLang="en-US" sz="2000" b="1">
                <a:solidFill>
                  <a:srgbClr val="FF0000"/>
                </a:solidFill>
                <a:sym typeface="+mn-ea"/>
              </a:rPr>
              <a:t>经批准可先行容缺办理《建设工程施工许可证》。</a:t>
            </a:r>
          </a:p>
          <a:p>
            <a:pPr indent="0">
              <a:buFont typeface="Wingdings" panose="05000000000000000000" charset="0"/>
              <a:buNone/>
            </a:pPr>
            <a:endParaRPr lang="en-US" altLang="zh-CN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04615" y="3496945"/>
            <a:ext cx="6858000" cy="82994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zh-CN" altLang="en-US" sz="2400" b="1">
                <a:solidFill>
                  <a:srgbClr val="FF0000"/>
                </a:solidFill>
                <a:sym typeface="+mn-ea"/>
              </a:rPr>
              <a:t>建设单位可以选择在网上或线下综合窗口办理建设手续。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76275" y="321945"/>
            <a:ext cx="1013460" cy="5836285"/>
          </a:xfrm>
          <a:prstGeom prst="rect">
            <a:avLst/>
          </a:prstGeom>
          <a:solidFill>
            <a:srgbClr val="FF0000"/>
          </a:solidFill>
        </p:spPr>
        <p:txBody>
          <a:bodyPr vert="eaVert"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5400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字典宋简" panose="02010609000101010101" charset="-122"/>
                <a:ea typeface="汉仪字典宋简" panose="02010609000101010101" charset="-122"/>
                <a:sym typeface="+mn-ea"/>
              </a:rPr>
              <a:t>优化办理施工许可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110990" y="4763770"/>
            <a:ext cx="6459855" cy="82994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 typeface="Wingdings" panose="05000000000000000000" charset="0"/>
            </a:pPr>
            <a:r>
              <a:rPr lang="zh-CN" altLang="en-US" sz="2400" b="1">
                <a:solidFill>
                  <a:srgbClr val="FF0000"/>
                </a:solidFill>
                <a:sym typeface="+mn-ea"/>
              </a:rPr>
              <a:t>注意事项：按承诺制办理的建设单位应按承诺期限补齐材料。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流程图: 决策 7"/>
          <p:cNvSpPr/>
          <p:nvPr/>
        </p:nvSpPr>
        <p:spPr>
          <a:xfrm>
            <a:off x="250095" y="367982"/>
            <a:ext cx="4624412" cy="5731727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5"/>
          <p:cNvSpPr txBox="1"/>
          <p:nvPr/>
        </p:nvSpPr>
        <p:spPr>
          <a:xfrm>
            <a:off x="5085080" y="300990"/>
            <a:ext cx="1106170" cy="5890895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6000" dirty="0" smtClean="0">
                <a:solidFill>
                  <a:srgbClr val="FF0000"/>
                </a:solidFill>
                <a:latin typeface="汉仪字典宋简" panose="02010609000101010101" charset="-122"/>
                <a:ea typeface="汉仪字典宋简" panose="02010609000101010101" charset="-122"/>
              </a:rPr>
              <a:t>保障渣土外运</a:t>
            </a:r>
          </a:p>
        </p:txBody>
      </p:sp>
      <p:pic>
        <p:nvPicPr>
          <p:cNvPr id="6" name="图片 5" descr="D:\桌面\timg.jpgtim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95" y="1581415"/>
            <a:ext cx="4624412" cy="29794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689090" y="531495"/>
            <a:ext cx="4341495" cy="706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</a:rPr>
              <a:t>政府相关部门保障有充足的弃土场接纳工程弃土。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689090" y="1557020"/>
            <a:ext cx="4341495" cy="706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000">
                <a:solidFill>
                  <a:srgbClr val="FF0000"/>
                </a:solidFill>
                <a:sym typeface="+mn-ea"/>
              </a:rPr>
              <a:t>允许新型渣土运输车辆白天（高峰期、节假日除外）运输渣土。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708140" y="2582545"/>
            <a:ext cx="4322445" cy="16300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000">
                <a:solidFill>
                  <a:srgbClr val="FF0000"/>
                </a:solidFill>
                <a:sym typeface="+mn-ea"/>
              </a:rPr>
              <a:t>涉及渣土运输的项目（包括前期土地整理的地块）在审批要件齐备情况下，由区城市管理局在受理后在1个工作日内完成审批；对审批要件暂不完全齐备的，先行容缺审批。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717665" y="4700905"/>
            <a:ext cx="4312920" cy="706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000">
                <a:solidFill>
                  <a:srgbClr val="FF0000"/>
                </a:solidFill>
                <a:sym typeface="+mn-ea"/>
              </a:rPr>
              <a:t>注意事项：按承诺制办理的建设单位应按承诺期限补齐材料。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:\桌面\图片1.png图片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3535" y="2186940"/>
            <a:ext cx="5781675" cy="3712210"/>
          </a:xfrm>
          <a:prstGeom prst="rect">
            <a:avLst/>
          </a:prstGeom>
        </p:spPr>
      </p:pic>
      <p:sp>
        <p:nvSpPr>
          <p:cNvPr id="13" name="TextBox 15"/>
          <p:cNvSpPr txBox="1"/>
          <p:nvPr/>
        </p:nvSpPr>
        <p:spPr>
          <a:xfrm>
            <a:off x="160655" y="585470"/>
            <a:ext cx="5989955" cy="1515810"/>
          </a:xfrm>
          <a:prstGeom prst="round2SameRect">
            <a:avLst/>
          </a:prstGeom>
          <a:solidFill>
            <a:srgbClr val="FF0000"/>
          </a:solidFill>
        </p:spPr>
        <p:txBody>
          <a:bodyPr vert="horz"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4400" dirty="0" smtClean="0">
                <a:solidFill>
                  <a:srgbClr val="FFF2B6"/>
                </a:solidFill>
                <a:latin typeface="黑体" panose="02010609060101010101" charset="-122"/>
                <a:ea typeface="黑体" panose="02010609060101010101" charset="-122"/>
              </a:rPr>
              <a:t>开通夜间施工许可审批绿色通道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198235" y="1141095"/>
            <a:ext cx="5264785" cy="45694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合理简化办理条件和流程，</a:t>
            </a: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审批件暂不完全齐备的经企业承诺 先行容缺审批在1个工作日内完成审批。</a:t>
            </a:r>
          </a:p>
          <a:p>
            <a:pPr algn="l">
              <a:lnSpc>
                <a:spcPct val="130000"/>
              </a:lnSpc>
            </a:pPr>
            <a:endParaRPr lang="zh-CN" altLang="en-US" sz="2800" b="1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注意事项：按承诺制办理的建设单位应按承诺期限补齐材料。</a:t>
            </a:r>
            <a:endParaRPr lang="zh-CN" altLang="en-US" sz="2800" b="1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zh-CN" altLang="en-US" sz="2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7885" y="4050030"/>
            <a:ext cx="10050145" cy="230695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chemeClr val="bg1"/>
                </a:solidFill>
              </a:rPr>
              <a:t> </a:t>
            </a:r>
            <a:r>
              <a:rPr lang="zh-CN" altLang="en-US" sz="3600">
                <a:solidFill>
                  <a:schemeClr val="bg1"/>
                </a:solidFill>
              </a:rPr>
              <a:t>辖区交警队在1个工作日内完成初审，</a:t>
            </a:r>
          </a:p>
          <a:p>
            <a:r>
              <a:rPr lang="zh-CN" altLang="en-US" sz="3600">
                <a:solidFill>
                  <a:schemeClr val="bg1"/>
                </a:solidFill>
              </a:rPr>
              <a:t>上报市交警支队交通秩序管理处审批。</a:t>
            </a:r>
          </a:p>
          <a:p>
            <a:endParaRPr lang="zh-CN" altLang="en-US" sz="3600">
              <a:solidFill>
                <a:schemeClr val="bg1"/>
              </a:solidFill>
            </a:endParaRPr>
          </a:p>
          <a:p>
            <a:r>
              <a:rPr lang="zh-CN" altLang="en-US" sz="3600">
                <a:solidFill>
                  <a:schemeClr val="bg1"/>
                </a:solidFill>
              </a:rPr>
              <a:t>适当放宽入城时间限制。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99465" y="212725"/>
            <a:ext cx="10168890" cy="110680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>
                <a:solidFill>
                  <a:schemeClr val="bg1"/>
                </a:solidFill>
              </a:rPr>
              <a:t>货车入城通行证办理</a:t>
            </a:r>
          </a:p>
        </p:txBody>
      </p:sp>
      <p:pic>
        <p:nvPicPr>
          <p:cNvPr id="4" name="图片 3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305" y="1319530"/>
            <a:ext cx="9173210" cy="2730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741535" y="687070"/>
            <a:ext cx="1413510" cy="5303520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</a:rPr>
              <a:t>保障临时用水、用电及混凝土供应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74725" y="869950"/>
            <a:ext cx="7100570" cy="1198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sym typeface="+mn-ea"/>
              </a:rPr>
              <a:t>区水务局</a:t>
            </a:r>
            <a:r>
              <a:rPr lang="zh-CN" altLang="en-US" sz="3600" b="1">
                <a:solidFill>
                  <a:srgbClr val="FF0000"/>
                </a:solidFill>
              </a:rPr>
              <a:t>协调保障建设项目临时用水需求。</a:t>
            </a:r>
            <a:endParaRPr lang="en-US" altLang="zh-CN" sz="3600" b="1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22020" y="2640965"/>
            <a:ext cx="7100570" cy="1198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600" b="1">
                <a:solidFill>
                  <a:srgbClr val="FF0000"/>
                </a:solidFill>
                <a:sym typeface="+mn-ea"/>
              </a:rPr>
              <a:t>区科技工信局协调保障建设项目临时用电需求。</a:t>
            </a:r>
            <a:endParaRPr lang="en-US" altLang="zh-CN" sz="36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74725" y="4405630"/>
            <a:ext cx="7101205" cy="1198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600" b="1">
                <a:solidFill>
                  <a:srgbClr val="FF0000"/>
                </a:solidFill>
                <a:sym typeface="+mn-ea"/>
              </a:rPr>
              <a:t>区住房和城乡建设局协调保障建设项目商品混凝土需求。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2720,&quot;width&quot;:12720}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405</Words>
  <Application>WPS 演示</Application>
  <PresentationFormat>自定义</PresentationFormat>
  <Paragraphs>39</Paragraphs>
  <Slides>7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Arial</vt:lpstr>
      <vt:lpstr>宋体</vt:lpstr>
      <vt:lpstr>微软雅黑</vt:lpstr>
      <vt:lpstr>汉仪字典宋简</vt:lpstr>
      <vt:lpstr>Calibri</vt:lpstr>
      <vt:lpstr>等线</vt:lpstr>
      <vt:lpstr>Wingdings</vt:lpstr>
      <vt:lpstr>黑体</vt:lpstr>
      <vt:lpstr>Calibri Light</vt:lpstr>
      <vt:lpstr>等线 Light</vt:lpstr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CDC KSO</dc:creator>
  <cp:lastModifiedBy>区住房城乡建设局</cp:lastModifiedBy>
  <cp:revision>88</cp:revision>
  <dcterms:created xsi:type="dcterms:W3CDTF">2019-07-15T02:10:00Z</dcterms:created>
  <dcterms:modified xsi:type="dcterms:W3CDTF">2020-12-17T08:57:44Z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